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9.jpeg" ContentType="image/jpeg"/>
  <Override PartName="/ppt/media/image3.png" ContentType="image/png"/>
  <Override PartName="/ppt/media/image4.png" ContentType="image/png"/>
  <Override PartName="/ppt/media/image5.png" ContentType="image/png"/>
  <Override PartName="/ppt/media/image10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12.png" ContentType="image/png"/>
  <Override PartName="/ppt/media/image8.png" ContentType="image/png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1080000" y="792000"/>
            <a:ext cx="10320120" cy="29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91C1FB9F-155E-40A9-82FF-49C5F2E0B8A6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3EE6954-2F7A-432D-8EFC-BAB381E8F71C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86BE49AA-6FC2-4049-A020-050803DC5B54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753D55D-9EDB-48DA-AAE3-8FAB4A47FF04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717813C-7C3D-43A8-B1BA-94713350C0A3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1080000" y="792000"/>
            <a:ext cx="10320120" cy="29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D7D0590-99DD-404B-81CF-75BE18F2FCF8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8D845298-3530-4E68-B74B-EB4B55D30709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346E4F21-9D91-4568-92B7-8DCB79F06CC8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C6B06AF-2AB4-4086-991C-2E37369A8981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8F99EDB-593F-4D39-B797-4DFE61FB62BA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B1702D6-4BCF-4CFB-BF17-D9D35B2EC5CD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41E7CE5-12BF-4840-B938-28B1F13421B8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extBox 5"/>
          <p:cNvSpPr/>
          <p:nvPr/>
        </p:nvSpPr>
        <p:spPr>
          <a:xfrm>
            <a:off x="955080" y="5982120"/>
            <a:ext cx="378720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5"/>
          <p:cNvSpPr/>
          <p:nvPr/>
        </p:nvSpPr>
        <p:spPr>
          <a:xfrm>
            <a:off x="955080" y="5982120"/>
            <a:ext cx="378720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sldNum" idx="1"/>
          </p:nvPr>
        </p:nvSpPr>
        <p:spPr>
          <a:xfrm>
            <a:off x="5880600" y="6161040"/>
            <a:ext cx="71892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A17398B2-B64C-4BB0-8EE7-4F713A2C20AB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slideLayout" Target="../slideLayouts/slideLayout1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2124000" y="2971800"/>
            <a:ext cx="7944120" cy="915480"/>
          </a:xfrm>
          <a:prstGeom prst="rect">
            <a:avLst/>
          </a:prstGeom>
          <a:noFill/>
          <a:ln w="0">
            <a:noFill/>
          </a:ln>
        </p:spPr>
        <p:txBody>
          <a:bodyPr lIns="0" rIns="0" tIns="72000" bIns="0" anchor="t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Introduction to </a:t>
            </a:r>
            <a:br>
              <a:rPr sz="3600"/>
            </a:b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GUI Frameworks: Qt Slint Flutter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2124000" y="4140000"/>
            <a:ext cx="7944120" cy="53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100" spc="-1" strike="noStrike" u="sng">
                <a:solidFill>
                  <a:srgbClr val="0077c8"/>
                </a:solidFill>
                <a:uFillTx/>
                <a:latin typeface="Open Sans Light"/>
                <a:ea typeface="Open Sans Light"/>
              </a:rPr>
              <a:t>KSOE</a:t>
            </a: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, Korea</a:t>
            </a:r>
            <a:br>
              <a:rPr sz="2100"/>
            </a:br>
            <a:br>
              <a:rPr sz="2100"/>
            </a:b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CHRISTOPH Sterz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Contents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8000"/>
          </a:bodyPr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This Presentation will introduce the 3 GUI Frameworks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800" spc="-1" strike="noStrike">
                <a:latin typeface="Arial"/>
              </a:rPr>
              <a:t>Qt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800" spc="-1" strike="noStrike">
                <a:latin typeface="Arial"/>
              </a:rPr>
              <a:t>Flutter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800" spc="-1" strike="noStrike">
                <a:latin typeface="Arial"/>
              </a:rPr>
              <a:t>Slint</a:t>
            </a:r>
            <a:endParaRPr b="0" lang="en-US" sz="2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 KSOE POC was implemented 3 Times (For each Framework)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This presentation introduces History, Languages, and UI concepts 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 Information will guide KSOE engineers and management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83" name="" descr=""/>
          <p:cNvPicPr/>
          <p:nvPr/>
        </p:nvPicPr>
        <p:blipFill>
          <a:blip r:embed="rId1"/>
          <a:stretch/>
        </p:blipFill>
        <p:spPr>
          <a:xfrm>
            <a:off x="2743200" y="2255400"/>
            <a:ext cx="1599840" cy="1173600"/>
          </a:xfrm>
          <a:prstGeom prst="rect">
            <a:avLst/>
          </a:prstGeom>
          <a:ln w="0">
            <a:noFill/>
          </a:ln>
        </p:spPr>
      </p:pic>
      <p:pic>
        <p:nvPicPr>
          <p:cNvPr id="84" name="" descr=""/>
          <p:cNvPicPr/>
          <p:nvPr/>
        </p:nvPicPr>
        <p:blipFill>
          <a:blip r:embed="rId2"/>
          <a:stretch/>
        </p:blipFill>
        <p:spPr>
          <a:xfrm>
            <a:off x="8534880" y="2286000"/>
            <a:ext cx="1294560" cy="1294560"/>
          </a:xfrm>
          <a:prstGeom prst="rect">
            <a:avLst/>
          </a:prstGeom>
          <a:ln w="0">
            <a:noFill/>
          </a:ln>
        </p:spPr>
      </p:pic>
      <p:pic>
        <p:nvPicPr>
          <p:cNvPr id="85" name="" descr=""/>
          <p:cNvPicPr/>
          <p:nvPr/>
        </p:nvPicPr>
        <p:blipFill>
          <a:blip r:embed="rId3"/>
          <a:stretch/>
        </p:blipFill>
        <p:spPr>
          <a:xfrm>
            <a:off x="5843880" y="2286360"/>
            <a:ext cx="785160" cy="1142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"/>
          <p:cNvSpPr/>
          <p:nvPr/>
        </p:nvSpPr>
        <p:spPr>
          <a:xfrm>
            <a:off x="4343400" y="2946240"/>
            <a:ext cx="6171840" cy="518760"/>
          </a:xfrm>
          <a:prstGeom prst="roundRect">
            <a:avLst>
              <a:gd name="adj" fmla="val 16667"/>
            </a:avLst>
          </a:prstGeom>
          <a:solidFill>
            <a:srgbClr val="8e03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"/>
          <p:cNvSpPr/>
          <p:nvPr/>
        </p:nvSpPr>
        <p:spPr>
          <a:xfrm>
            <a:off x="8229600" y="2946240"/>
            <a:ext cx="2285640" cy="518760"/>
          </a:xfrm>
          <a:prstGeom prst="roundRect">
            <a:avLst>
              <a:gd name="adj" fmla="val 16667"/>
            </a:avLst>
          </a:prstGeom>
          <a:solidFill>
            <a:srgbClr val="63bbee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"/>
          <p:cNvSpPr/>
          <p:nvPr/>
        </p:nvSpPr>
        <p:spPr>
          <a:xfrm>
            <a:off x="3657600" y="3788640"/>
            <a:ext cx="6858000" cy="518760"/>
          </a:xfrm>
          <a:prstGeom prst="roundRect">
            <a:avLst>
              <a:gd name="adj" fmla="val 16667"/>
            </a:avLst>
          </a:prstGeom>
          <a:solidFill>
            <a:srgbClr val="fc5c0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10988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History - Overview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90" name=""/>
          <p:cNvSpPr/>
          <p:nvPr/>
        </p:nvSpPr>
        <p:spPr>
          <a:xfrm>
            <a:off x="1828800" y="4572000"/>
            <a:ext cx="9829800" cy="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"/>
          <p:cNvSpPr/>
          <p:nvPr/>
        </p:nvSpPr>
        <p:spPr>
          <a:xfrm>
            <a:off x="8915400" y="3788640"/>
            <a:ext cx="1600200" cy="518760"/>
          </a:xfrm>
          <a:prstGeom prst="roundRect">
            <a:avLst>
              <a:gd name="adj" fmla="val 16667"/>
            </a:avLst>
          </a:prstGeom>
          <a:solidFill>
            <a:srgbClr val="023f62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"/>
          <p:cNvSpPr txBox="1"/>
          <p:nvPr/>
        </p:nvSpPr>
        <p:spPr>
          <a:xfrm>
            <a:off x="4800600" y="457200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iMX6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2011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93" name=""/>
          <p:cNvSpPr txBox="1"/>
          <p:nvPr/>
        </p:nvSpPr>
        <p:spPr>
          <a:xfrm>
            <a:off x="8457840" y="291024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Flutter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2017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"/>
          <p:cNvSpPr txBox="1"/>
          <p:nvPr/>
        </p:nvSpPr>
        <p:spPr>
          <a:xfrm>
            <a:off x="4800240" y="291024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Dart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2011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"/>
          <p:cNvSpPr txBox="1"/>
          <p:nvPr/>
        </p:nvSpPr>
        <p:spPr>
          <a:xfrm>
            <a:off x="9468000" y="374112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Slint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2020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"/>
          <p:cNvSpPr txBox="1"/>
          <p:nvPr/>
        </p:nvSpPr>
        <p:spPr>
          <a:xfrm>
            <a:off x="3850200" y="374112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Rust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2010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"/>
          <p:cNvSpPr txBox="1"/>
          <p:nvPr/>
        </p:nvSpPr>
        <p:spPr>
          <a:xfrm>
            <a:off x="8566200" y="457200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iMX8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2017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98" name=""/>
          <p:cNvSpPr/>
          <p:nvPr/>
        </p:nvSpPr>
        <p:spPr>
          <a:xfrm>
            <a:off x="-685800" y="2104920"/>
            <a:ext cx="11201400" cy="518760"/>
          </a:xfrm>
          <a:prstGeom prst="roundRect">
            <a:avLst>
              <a:gd name="adj" fmla="val 16667"/>
            </a:avLst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"/>
          <p:cNvSpPr txBox="1"/>
          <p:nvPr/>
        </p:nvSpPr>
        <p:spPr>
          <a:xfrm>
            <a:off x="9504000" y="205776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Qt6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2020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"/>
          <p:cNvSpPr txBox="1"/>
          <p:nvPr/>
        </p:nvSpPr>
        <p:spPr>
          <a:xfrm>
            <a:off x="685800" y="206892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Qt4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2004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"/>
          <p:cNvSpPr txBox="1"/>
          <p:nvPr/>
        </p:nvSpPr>
        <p:spPr>
          <a:xfrm>
            <a:off x="5257800" y="2057400"/>
            <a:ext cx="914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Qt5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2012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"/>
          <p:cNvSpPr txBox="1"/>
          <p:nvPr/>
        </p:nvSpPr>
        <p:spPr>
          <a:xfrm>
            <a:off x="7291800" y="5070240"/>
            <a:ext cx="114300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latin typeface="Arial"/>
              </a:rPr>
              <a:t>X2 Panel Release</a:t>
            </a:r>
            <a:br>
              <a:rPr sz="1800"/>
            </a:br>
            <a:r>
              <a:rPr b="1" lang="en-US" sz="1800" spc="-1" strike="noStrike">
                <a:latin typeface="Arial"/>
              </a:rPr>
              <a:t>2016</a:t>
            </a:r>
            <a:endParaRPr b="1" lang="en-US" sz="1800" spc="-1" strike="noStrike">
              <a:latin typeface="Arial"/>
            </a:endParaRPr>
          </a:p>
        </p:txBody>
      </p:sp>
      <p:sp>
        <p:nvSpPr>
          <p:cNvPr id="103" name=""/>
          <p:cNvSpPr/>
          <p:nvPr/>
        </p:nvSpPr>
        <p:spPr>
          <a:xfrm flipV="1">
            <a:off x="7772400" y="1600200"/>
            <a:ext cx="0" cy="347004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04" name="" descr=""/>
          <p:cNvPicPr/>
          <p:nvPr/>
        </p:nvPicPr>
        <p:blipFill>
          <a:blip r:embed="rId1"/>
          <a:stretch/>
        </p:blipFill>
        <p:spPr>
          <a:xfrm>
            <a:off x="10744200" y="2021400"/>
            <a:ext cx="623160" cy="457200"/>
          </a:xfrm>
          <a:prstGeom prst="rect">
            <a:avLst/>
          </a:prstGeom>
          <a:ln w="0">
            <a:noFill/>
          </a:ln>
        </p:spPr>
      </p:pic>
      <p:pic>
        <p:nvPicPr>
          <p:cNvPr id="105" name="" descr=""/>
          <p:cNvPicPr/>
          <p:nvPr/>
        </p:nvPicPr>
        <p:blipFill>
          <a:blip r:embed="rId2"/>
          <a:stretch/>
        </p:blipFill>
        <p:spPr>
          <a:xfrm>
            <a:off x="10744200" y="3765600"/>
            <a:ext cx="685800" cy="685800"/>
          </a:xfrm>
          <a:prstGeom prst="rect">
            <a:avLst/>
          </a:prstGeom>
          <a:ln w="0">
            <a:noFill/>
          </a:ln>
        </p:spPr>
      </p:pic>
      <p:pic>
        <p:nvPicPr>
          <p:cNvPr id="106" name="" descr=""/>
          <p:cNvPicPr/>
          <p:nvPr/>
        </p:nvPicPr>
        <p:blipFill>
          <a:blip r:embed="rId3"/>
          <a:stretch/>
        </p:blipFill>
        <p:spPr>
          <a:xfrm>
            <a:off x="10850400" y="2827800"/>
            <a:ext cx="471240" cy="685800"/>
          </a:xfrm>
          <a:prstGeom prst="rect">
            <a:avLst/>
          </a:prstGeom>
          <a:ln w="0">
            <a:noFill/>
          </a:ln>
        </p:spPr>
      </p:pic>
      <p:sp>
        <p:nvSpPr>
          <p:cNvPr id="107" name=""/>
          <p:cNvSpPr/>
          <p:nvPr/>
        </p:nvSpPr>
        <p:spPr>
          <a:xfrm>
            <a:off x="5029200" y="1828800"/>
            <a:ext cx="5486400" cy="276120"/>
          </a:xfrm>
          <a:prstGeom prst="roundRect">
            <a:avLst>
              <a:gd name="adj" fmla="val 16667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QML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08" name=""/>
          <p:cNvSpPr txBox="1"/>
          <p:nvPr/>
        </p:nvSpPr>
        <p:spPr>
          <a:xfrm>
            <a:off x="685800" y="3200400"/>
            <a:ext cx="1600200" cy="111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Software &amp; GUI</a:t>
            </a:r>
            <a:br>
              <a:rPr sz="1800"/>
            </a:br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Frameworks</a:t>
            </a:r>
            <a:endParaRPr b="1" lang="en-US" sz="1800" spc="-1" strike="noStrike">
              <a:solidFill>
                <a:srgbClr val="949494"/>
              </a:solidFill>
              <a:latin typeface="Arial"/>
            </a:endParaRPr>
          </a:p>
        </p:txBody>
      </p:sp>
      <p:sp>
        <p:nvSpPr>
          <p:cNvPr id="109" name=""/>
          <p:cNvSpPr txBox="1"/>
          <p:nvPr/>
        </p:nvSpPr>
        <p:spPr>
          <a:xfrm>
            <a:off x="685800" y="4829400"/>
            <a:ext cx="1600200" cy="111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Hardware</a:t>
            </a:r>
            <a:endParaRPr b="1" lang="en-US" sz="1800" spc="-1" strike="noStrike">
              <a:solidFill>
                <a:srgbClr val="949494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080000" y="228600"/>
            <a:ext cx="103201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Qt is the Oldest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QML is medium-old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is by far the oldest GUI Framework (1995)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ist based on the programming Language C++ (1985)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Almost all Qt Touch-GUIs are programmed in QML (2011)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There is the option of programming in python instead of C++ since 2019.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Changed Owner Multiple times</a:t>
            </a:r>
            <a:endParaRPr b="0" lang="en-US" sz="32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1991 – 2008 Trolltech</a:t>
            </a:r>
            <a:endParaRPr b="0" lang="en-US" sz="24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2008 – 2011 Nokia</a:t>
            </a:r>
            <a:endParaRPr b="0" lang="en-US" sz="24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2011 – 2014 Digia</a:t>
            </a:r>
            <a:endParaRPr b="0" lang="en-US" sz="24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2014 – Now The QtCompany</a:t>
            </a:r>
            <a:endParaRPr b="0" lang="en-US" sz="2400" spc="-1" strike="noStrike">
              <a:latin typeface="Arial"/>
            </a:endParaRPr>
          </a:p>
          <a:p>
            <a:pPr lvl="1" marL="864000" indent="0">
              <a:spcBef>
                <a:spcPts val="1134"/>
              </a:spcBef>
              <a:buNone/>
            </a:pPr>
            <a:endParaRPr b="0" lang="en-US" sz="2800" spc="-1" strike="noStrike">
              <a:latin typeface="Arial"/>
            </a:endParaRPr>
          </a:p>
        </p:txBody>
      </p:sp>
      <p:pic>
        <p:nvPicPr>
          <p:cNvPr id="112" name="" descr=""/>
          <p:cNvPicPr/>
          <p:nvPr/>
        </p:nvPicPr>
        <p:blipFill>
          <a:blip r:embed="rId1"/>
          <a:stretch/>
        </p:blipFill>
        <p:spPr>
          <a:xfrm>
            <a:off x="9981720" y="4541400"/>
            <a:ext cx="1599840" cy="1173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Qt Program Architecture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457920" y="160020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is Cross-Platform. (Windows, Linux, Mac, </a:t>
            </a:r>
            <a:r>
              <a:rPr b="0" lang="en-US" sz="3200" spc="-1" strike="noStrike">
                <a:solidFill>
                  <a:srgbClr val="949494"/>
                </a:solidFill>
                <a:latin typeface="Arial"/>
              </a:rPr>
              <a:t>(WinCE)</a:t>
            </a:r>
            <a:r>
              <a:rPr b="0" lang="en-US" sz="3200" spc="-1" strike="noStrike">
                <a:latin typeface="Arial"/>
              </a:rPr>
              <a:t>, QNX, </a:t>
            </a:r>
            <a:r>
              <a:rPr b="0" lang="en-US" sz="3200" spc="-1" strike="noStrike">
                <a:solidFill>
                  <a:srgbClr val="949494"/>
                </a:solidFill>
                <a:latin typeface="Arial"/>
              </a:rPr>
              <a:t>(VXWorks), (Integrity), (MCU)</a:t>
            </a:r>
            <a:r>
              <a:rPr b="0" lang="en-US" sz="3200" spc="-1" strike="noStrike">
                <a:latin typeface="Arial"/>
              </a:rPr>
              <a:t>)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Libraries can perform almost all OperatingSystem Tasks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Network Access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Sound, Bluetooth, …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Device Access 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File Access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Drivers (CAN, Modbus, …) 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15" name=""/>
          <p:cNvSpPr/>
          <p:nvPr/>
        </p:nvSpPr>
        <p:spPr>
          <a:xfrm>
            <a:off x="5943600" y="5314320"/>
            <a:ext cx="4800600" cy="68580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Operating System (Windows, Linux, Mac)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6" name=""/>
          <p:cNvSpPr/>
          <p:nvPr/>
        </p:nvSpPr>
        <p:spPr>
          <a:xfrm>
            <a:off x="5943600" y="4762080"/>
            <a:ext cx="4800600" cy="55224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Qt Libraries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7" name=""/>
          <p:cNvSpPr/>
          <p:nvPr/>
        </p:nvSpPr>
        <p:spPr>
          <a:xfrm>
            <a:off x="5943600" y="4209840"/>
            <a:ext cx="4800600" cy="55224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C++ Logic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8" name=""/>
          <p:cNvSpPr/>
          <p:nvPr/>
        </p:nvSpPr>
        <p:spPr>
          <a:xfrm>
            <a:off x="5943600" y="4209840"/>
            <a:ext cx="2514600" cy="552240"/>
          </a:xfrm>
          <a:prstGeom prst="rect">
            <a:avLst/>
          </a:prstGeom>
          <a:solidFill>
            <a:srgbClr val="fde9a9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C++ Logic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>
            <a:off x="5943600" y="4762080"/>
            <a:ext cx="4800600" cy="552240"/>
          </a:xfrm>
          <a:prstGeom prst="rect">
            <a:avLst/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Qt Libraries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0" name=""/>
          <p:cNvSpPr/>
          <p:nvPr/>
        </p:nvSpPr>
        <p:spPr>
          <a:xfrm>
            <a:off x="5943600" y="3657600"/>
            <a:ext cx="4800600" cy="552240"/>
          </a:xfrm>
          <a:prstGeom prst="rect">
            <a:avLst/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QML UI-Programming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"/>
          <p:cNvSpPr/>
          <p:nvPr/>
        </p:nvSpPr>
        <p:spPr>
          <a:xfrm>
            <a:off x="8458200" y="4209840"/>
            <a:ext cx="2286000" cy="552240"/>
          </a:xfrm>
          <a:prstGeom prst="rect">
            <a:avLst/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QML Engine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2" name=""/>
          <p:cNvSpPr/>
          <p:nvPr/>
        </p:nvSpPr>
        <p:spPr>
          <a:xfrm>
            <a:off x="7086600" y="3970800"/>
            <a:ext cx="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"/>
          <p:cNvSpPr/>
          <p:nvPr/>
        </p:nvSpPr>
        <p:spPr>
          <a:xfrm>
            <a:off x="9642600" y="3934800"/>
            <a:ext cx="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"/>
          <p:cNvSpPr/>
          <p:nvPr/>
        </p:nvSpPr>
        <p:spPr>
          <a:xfrm>
            <a:off x="8458200" y="5119920"/>
            <a:ext cx="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"/>
          <p:cNvSpPr/>
          <p:nvPr/>
        </p:nvSpPr>
        <p:spPr>
          <a:xfrm>
            <a:off x="7315200" y="4572000"/>
            <a:ext cx="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1080000" y="490320"/>
            <a:ext cx="103201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Qt Widgets on Desktop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Qt QML on Embedded</a:t>
            </a:r>
            <a:endParaRPr b="1" lang="en-US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228600" y="160020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28" name="" descr=""/>
          <p:cNvPicPr/>
          <p:nvPr/>
        </p:nvPicPr>
        <p:blipFill>
          <a:blip r:embed="rId1"/>
          <a:stretch/>
        </p:blipFill>
        <p:spPr>
          <a:xfrm>
            <a:off x="4991040" y="2021400"/>
            <a:ext cx="1599840" cy="1173600"/>
          </a:xfrm>
          <a:prstGeom prst="rect">
            <a:avLst/>
          </a:prstGeom>
          <a:ln w="0">
            <a:noFill/>
          </a:ln>
        </p:spPr>
      </p:pic>
      <p:sp>
        <p:nvSpPr>
          <p:cNvPr id="129" name=""/>
          <p:cNvSpPr txBox="1"/>
          <p:nvPr/>
        </p:nvSpPr>
        <p:spPr>
          <a:xfrm>
            <a:off x="6591240" y="4530600"/>
            <a:ext cx="991080" cy="727200"/>
          </a:xfrm>
          <a:prstGeom prst="rect">
            <a:avLst/>
          </a:prstGeom>
          <a:blipFill rotWithShape="0">
            <a:blip r:embed="rId2"/>
            <a:stretch/>
          </a:blipFill>
          <a:ln w="0">
            <a:noFill/>
          </a:ln>
        </p:spPr>
        <p:txBody>
          <a:bodyPr lIns="90000" rIns="90000" tIns="45000" bIns="45000" anchor="t" anchorCtr="1">
            <a:noAutofit/>
          </a:bodyPr>
          <a:p>
            <a:br>
              <a:rPr sz="1800"/>
            </a:br>
            <a:br>
              <a:rPr sz="1800"/>
            </a:br>
            <a:br>
              <a:rPr sz="1800"/>
            </a:br>
            <a:r>
              <a:rPr b="0" lang="en-US" sz="1800" spc="-1" strike="noStrike">
                <a:latin typeface="Arial"/>
              </a:rPr>
              <a:t>QML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0" name=""/>
          <p:cNvSpPr txBox="1"/>
          <p:nvPr/>
        </p:nvSpPr>
        <p:spPr>
          <a:xfrm>
            <a:off x="4056120" y="4536000"/>
            <a:ext cx="934920" cy="685800"/>
          </a:xfrm>
          <a:prstGeom prst="rect">
            <a:avLst/>
          </a:prstGeom>
          <a:blipFill rotWithShape="0">
            <a:blip r:embed="rId3"/>
            <a:stretch/>
          </a:blipFill>
          <a:ln w="0">
            <a:noFill/>
          </a:ln>
        </p:spPr>
        <p:txBody>
          <a:bodyPr lIns="90000" rIns="90000" tIns="45000" bIns="45000" anchor="t" anchorCtr="1">
            <a:noAutofit/>
          </a:bodyPr>
          <a:p>
            <a:endParaRPr b="0" lang="en-US" sz="18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Widgets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131" name=""/>
          <p:cNvCxnSpPr>
            <a:stCxn id="128" idx="2"/>
            <a:endCxn id="130" idx="0"/>
          </p:cNvCxnSpPr>
          <p:nvPr/>
        </p:nvCxnSpPr>
        <p:spPr>
          <a:xfrm rot="5400000">
            <a:off x="4486320" y="3231720"/>
            <a:ext cx="1341360" cy="1267920"/>
          </a:xfrm>
          <a:prstGeom prst="bentConnector3">
            <a:avLst>
              <a:gd name="adj1" fmla="val 50013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cxnSp>
        <p:nvCxnSpPr>
          <p:cNvPr id="132" name=""/>
          <p:cNvCxnSpPr>
            <a:stCxn id="128" idx="2"/>
            <a:endCxn id="129" idx="0"/>
          </p:cNvCxnSpPr>
          <p:nvPr/>
        </p:nvCxnSpPr>
        <p:spPr>
          <a:xfrm flipH="1" rot="16200000">
            <a:off x="5770800" y="3214800"/>
            <a:ext cx="1335960" cy="1296000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133" name=""/>
          <p:cNvSpPr txBox="1"/>
          <p:nvPr/>
        </p:nvSpPr>
        <p:spPr>
          <a:xfrm>
            <a:off x="7027920" y="3393000"/>
            <a:ext cx="2684520" cy="914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Slower, Embedded Hardware, Touchscreen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4" name=""/>
          <p:cNvSpPr txBox="1"/>
          <p:nvPr/>
        </p:nvSpPr>
        <p:spPr>
          <a:xfrm>
            <a:off x="2514600" y="3393000"/>
            <a:ext cx="2684520" cy="914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Faster, Destkop PC, Mouse+Keyboard 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/>
          </p:nvPr>
        </p:nvSpPr>
        <p:spPr>
          <a:xfrm>
            <a:off x="2743920" y="174060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36" name="" descr=""/>
          <p:cNvPicPr/>
          <p:nvPr/>
        </p:nvPicPr>
        <p:blipFill>
          <a:blip r:embed="rId1"/>
          <a:stretch/>
        </p:blipFill>
        <p:spPr>
          <a:xfrm>
            <a:off x="4984920" y="2197800"/>
            <a:ext cx="7130880" cy="4114800"/>
          </a:xfrm>
          <a:prstGeom prst="rect">
            <a:avLst/>
          </a:prstGeom>
          <a:ln w="0">
            <a:noFill/>
          </a:ln>
        </p:spPr>
      </p:pic>
      <p:sp>
        <p:nvSpPr>
          <p:cNvPr id="137" name=""/>
          <p:cNvSpPr txBox="1"/>
          <p:nvPr/>
        </p:nvSpPr>
        <p:spPr>
          <a:xfrm>
            <a:off x="10515600" y="4454280"/>
            <a:ext cx="2286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QGIS</a:t>
            </a:r>
            <a:endParaRPr b="1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8" name="" descr=""/>
          <p:cNvPicPr/>
          <p:nvPr/>
        </p:nvPicPr>
        <p:blipFill>
          <a:blip r:embed="rId2"/>
          <a:stretch/>
        </p:blipFill>
        <p:spPr>
          <a:xfrm>
            <a:off x="0" y="1657800"/>
            <a:ext cx="5190840" cy="4514400"/>
          </a:xfrm>
          <a:prstGeom prst="rect">
            <a:avLst/>
          </a:prstGeom>
          <a:ln w="0">
            <a:noFill/>
          </a:ln>
        </p:spPr>
      </p:pic>
      <p:pic>
        <p:nvPicPr>
          <p:cNvPr id="139" name="" descr=""/>
          <p:cNvPicPr/>
          <p:nvPr/>
        </p:nvPicPr>
        <p:blipFill>
          <a:blip r:embed="rId3"/>
          <a:stretch/>
        </p:blipFill>
        <p:spPr>
          <a:xfrm>
            <a:off x="3272400" y="3109680"/>
            <a:ext cx="4398480" cy="2833920"/>
          </a:xfrm>
          <a:prstGeom prst="rect">
            <a:avLst/>
          </a:prstGeom>
          <a:ln w="0">
            <a:noFill/>
          </a:ln>
        </p:spPr>
      </p:pic>
      <p:sp>
        <p:nvSpPr>
          <p:cNvPr id="140" name=""/>
          <p:cNvSpPr txBox="1"/>
          <p:nvPr/>
        </p:nvSpPr>
        <p:spPr>
          <a:xfrm>
            <a:off x="5943600" y="4709880"/>
            <a:ext cx="2286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949494"/>
                </a:solidFill>
                <a:latin typeface="Arial"/>
              </a:rPr>
              <a:t>VLC Player</a:t>
            </a:r>
            <a:endParaRPr b="1" lang="en-US" sz="1800" spc="-1" strike="noStrike">
              <a:solidFill>
                <a:srgbClr val="949494"/>
              </a:solidFill>
              <a:latin typeface="Arial"/>
            </a:endParaRPr>
          </a:p>
        </p:txBody>
      </p:sp>
      <p:sp>
        <p:nvSpPr>
          <p:cNvPr id="141" name=""/>
          <p:cNvSpPr txBox="1"/>
          <p:nvPr/>
        </p:nvSpPr>
        <p:spPr>
          <a:xfrm>
            <a:off x="1600200" y="3311280"/>
            <a:ext cx="2286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Widget Gallery</a:t>
            </a:r>
            <a:endParaRPr b="1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title"/>
          </p:nvPr>
        </p:nvSpPr>
        <p:spPr>
          <a:xfrm>
            <a:off x="1080000" y="490320"/>
            <a:ext cx="103201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Qt Example Programs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Qt Widgets on Desktop</a:t>
            </a:r>
            <a:endParaRPr b="1" lang="en-US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" descr=""/>
          <p:cNvPicPr/>
          <p:nvPr/>
        </p:nvPicPr>
        <p:blipFill>
          <a:blip r:embed="rId1"/>
          <a:stretch/>
        </p:blipFill>
        <p:spPr>
          <a:xfrm>
            <a:off x="6400800" y="2057400"/>
            <a:ext cx="5714640" cy="3809520"/>
          </a:xfrm>
          <a:prstGeom prst="rect">
            <a:avLst/>
          </a:prstGeom>
          <a:ln w="0">
            <a:noFill/>
          </a:ln>
        </p:spPr>
      </p:pic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1080000" y="490320"/>
            <a:ext cx="103201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1" lang="en-US" sz="4400" spc="-1" strike="noStrike">
                <a:latin typeface="Arial"/>
              </a:rPr>
              <a:t>Qt Example Programs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Qt QML on Embedded</a:t>
            </a:r>
            <a:endParaRPr b="1" lang="en-US" sz="4400" spc="-1" strike="noStrike">
              <a:latin typeface="Arial"/>
            </a:endParaRPr>
          </a:p>
        </p:txBody>
      </p:sp>
      <p:pic>
        <p:nvPicPr>
          <p:cNvPr id="145" name="" descr=""/>
          <p:cNvPicPr/>
          <p:nvPr/>
        </p:nvPicPr>
        <p:blipFill>
          <a:blip r:embed="rId2"/>
          <a:stretch/>
        </p:blipFill>
        <p:spPr>
          <a:xfrm>
            <a:off x="228960" y="2476800"/>
            <a:ext cx="5943240" cy="2654640"/>
          </a:xfrm>
          <a:prstGeom prst="rect">
            <a:avLst/>
          </a:prstGeom>
          <a:ln w="0">
            <a:noFill/>
          </a:ln>
        </p:spPr>
      </p:pic>
      <p:sp>
        <p:nvSpPr>
          <p:cNvPr id="146" name=""/>
          <p:cNvSpPr txBox="1"/>
          <p:nvPr/>
        </p:nvSpPr>
        <p:spPr>
          <a:xfrm>
            <a:off x="1828800" y="4682880"/>
            <a:ext cx="25146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ffffff"/>
                </a:solidFill>
                <a:latin typeface="Arial"/>
              </a:rPr>
              <a:t>Hyundai Genesis Car</a:t>
            </a:r>
            <a:endParaRPr b="1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47" name="" descr=""/>
          <p:cNvPicPr/>
          <p:nvPr/>
        </p:nvPicPr>
        <p:blipFill>
          <a:blip r:embed="rId3"/>
          <a:stretch/>
        </p:blipFill>
        <p:spPr>
          <a:xfrm>
            <a:off x="4572000" y="2057400"/>
            <a:ext cx="3638880" cy="4343040"/>
          </a:xfrm>
          <a:prstGeom prst="rect">
            <a:avLst/>
          </a:prstGeom>
          <a:ln w="0">
            <a:noFill/>
          </a:ln>
        </p:spPr>
      </p:pic>
      <p:pic>
        <p:nvPicPr>
          <p:cNvPr id="148" name="" descr=""/>
          <p:cNvPicPr/>
          <p:nvPr/>
        </p:nvPicPr>
        <p:blipFill>
          <a:blip r:embed="rId4"/>
          <a:stretch/>
        </p:blipFill>
        <p:spPr>
          <a:xfrm>
            <a:off x="5227200" y="4572000"/>
            <a:ext cx="2316600" cy="1753560"/>
          </a:xfrm>
          <a:prstGeom prst="rect">
            <a:avLst/>
          </a:prstGeom>
          <a:ln w="0">
            <a:noFill/>
          </a:ln>
        </p:spPr>
      </p:pic>
      <p:sp>
        <p:nvSpPr>
          <p:cNvPr id="149" name=""/>
          <p:cNvSpPr txBox="1"/>
          <p:nvPr/>
        </p:nvSpPr>
        <p:spPr>
          <a:xfrm>
            <a:off x="5029200" y="6054120"/>
            <a:ext cx="32004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ffffff"/>
                </a:solidFill>
                <a:latin typeface="Arial"/>
              </a:rPr>
              <a:t>Braumeister Beer Brewing</a:t>
            </a:r>
            <a:endParaRPr b="1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"/>
          <p:cNvSpPr txBox="1"/>
          <p:nvPr/>
        </p:nvSpPr>
        <p:spPr>
          <a:xfrm>
            <a:off x="9829800" y="5569920"/>
            <a:ext cx="2286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Farming / Tractors</a:t>
            </a:r>
            <a:endParaRPr b="1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The Qt Embedded Programmer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Needs to know 2 Languages: C++ and QML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C++: High-Performance Datahandling and Business Logic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Programmer will talk to the Backend-Programmer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Access and Pre-process Datasources, Inform Backend about Changes in Data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QML: The Looks – UI only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Programmer will talk to the Designer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Screens, Elements, Colors, Animations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C++ And QML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4" name=""/>
          <p:cNvSpPr/>
          <p:nvPr/>
        </p:nvSpPr>
        <p:spPr>
          <a:xfrm>
            <a:off x="3657600" y="2514600"/>
            <a:ext cx="1143000" cy="137160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.h /.cpp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(C++)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55" name=""/>
          <p:cNvSpPr/>
          <p:nvPr/>
        </p:nvSpPr>
        <p:spPr>
          <a:xfrm>
            <a:off x="5943600" y="2514600"/>
            <a:ext cx="1143000" cy="137160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.qml</a:t>
            </a:r>
            <a:endParaRPr b="0" lang="en-US" sz="1800" spc="-1" strike="noStrike">
              <a:latin typeface="Arial"/>
            </a:endParaRPr>
          </a:p>
          <a:p>
            <a:pPr algn="ctr"/>
            <a:r>
              <a:rPr b="0" lang="en-US" sz="1800" spc="-1" strike="noStrike">
                <a:latin typeface="Arial"/>
              </a:rPr>
              <a:t>(QML)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Compile Process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0" lang="en-US" sz="3200" spc="-1" strike="noStrike">
                <a:latin typeface="Arial"/>
              </a:rPr>
              <a:t>On Desktop (all the time)</a:t>
            </a:r>
            <a:endParaRPr b="0" lang="en-US" sz="3200" spc="-1" strike="noStrike"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spcBef>
                <a:spcPts val="1417"/>
              </a:spcBef>
              <a:buNone/>
            </a:pPr>
            <a:r>
              <a:rPr b="0" lang="en-US" sz="3200" spc="-1" strike="noStrike">
                <a:latin typeface="Arial"/>
              </a:rPr>
              <a:t>On Hardware (3x per day)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61" name=""/>
          <p:cNvSpPr/>
          <p:nvPr/>
        </p:nvSpPr>
        <p:spPr>
          <a:xfrm>
            <a:off x="1600200" y="2514600"/>
            <a:ext cx="1143000" cy="137160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.h /.cpp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(C++)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2" name=""/>
          <p:cNvSpPr/>
          <p:nvPr/>
        </p:nvSpPr>
        <p:spPr>
          <a:xfrm>
            <a:off x="3886200" y="2514600"/>
            <a:ext cx="1143000" cy="137160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.qml</a:t>
            </a:r>
            <a:endParaRPr b="0" lang="en-US" sz="1800" spc="-1" strike="noStrike">
              <a:latin typeface="Arial"/>
            </a:endParaRPr>
          </a:p>
          <a:p>
            <a:pPr algn="ctr"/>
            <a:r>
              <a:rPr b="0" lang="en-US" sz="1800" spc="-1" strike="noStrike">
                <a:latin typeface="Arial"/>
              </a:rPr>
              <a:t>(QML)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20120" cy="64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latin typeface="Arial"/>
              </a:rPr>
              <a:t>Interactive HelloWorld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At the End of this Presentation I will present a simple Hello World in all 3 Languages and show how the programming looks and feels like. </a:t>
            </a:r>
            <a:endParaRPr b="0" lang="en-US" sz="3200" spc="-1" strike="noStrike"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5BAE174AC5948BA31D87D41230C55" ma:contentTypeVersion="2" ma:contentTypeDescription="Create a new document." ma:contentTypeScope="" ma:versionID="a30d9fb80f8d899ba312ca820e3969db">
  <xsd:schema xmlns:xsd="http://www.w3.org/2001/XMLSchema" xmlns:xs="http://www.w3.org/2001/XMLSchema" xmlns:p="http://schemas.microsoft.com/office/2006/metadata/properties" xmlns:ns3="9cc3c07a-63d7-487a-881b-32482cde9923" targetNamespace="http://schemas.microsoft.com/office/2006/metadata/properties" ma:root="true" ma:fieldsID="9436574338cfde7cf2cddb32a9fe960a" ns3:_="">
    <xsd:import namespace="9cc3c07a-63d7-487a-881b-32482cde9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3c07a-63d7-487a-881b-32482cde99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3B6F72-03D6-4F29-A74E-A6A5C6FD6B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c3c07a-63d7-487a-881b-32482cde9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16C07E-09C8-4E20-8ED3-D65CC4342C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7E4923-0EE5-4CE1-8BD6-F8117CAD72BA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9cc3c07a-63d7-487a-881b-32482cde992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KDAB-Presentation-16-9</Template>
  <TotalTime>879</TotalTime>
  <Application>LibreOffice/7.4.1.2$Linux_X86_64 LibreOffice_project/40$Build-2</Application>
  <AppVersion>15.0000</AppVersion>
  <Words>718</Words>
  <Paragraphs>313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2022-09-05T15:21:58Z</dcterms:created>
  <dc:creator>Nicolas Arnaud-Cormos</dc:creator>
  <dc:description/>
  <dc:language>en-US</dc:language>
  <cp:lastModifiedBy/>
  <dcterms:modified xsi:type="dcterms:W3CDTF">2022-10-06T20:00:06Z</dcterms:modified>
  <cp:revision>44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0x010100D8F5BAE174AC5948BA31D87D41230C55</vt:lpwstr>
  </property>
  <property fmtid="{D5CDD505-2E9C-101B-9397-08002B2CF9AE}" pid="3" name="PresentationFormat">
    <vt:lpwstr>Widescreen</vt:lpwstr>
  </property>
  <property fmtid="{D5CDD505-2E9C-101B-9397-08002B2CF9AE}" pid="4" name="Slides">
    <vt:i4>13</vt:i4>
  </property>
</Properties>
</file>