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3.xml.rels" ContentType="application/vnd.openxmlformats-package.relationships+xml"/>
  <Override PartName="/customXml/_rels/item2.xml.rels" ContentType="application/vnd.openxmlformats-package.relationships+xml"/>
  <Override PartName="/customXml/_rels/item1.xml.rels" ContentType="application/vnd.openxmlformats-package.relationships+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ppt/presentation.xml" ContentType="application/vnd.openxmlformats-officedocument.presentationml.presentation.main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9.jpeg" ContentType="image/jpeg"/>
  <Override PartName="/ppt/media/image3.png" ContentType="image/png"/>
  <Override PartName="/ppt/media/image4.png" ContentType="image/png"/>
  <Override PartName="/ppt/media/image5.png" ContentType="image/png"/>
  <Override PartName="/ppt/media/image10.png" ContentType="image/png"/>
  <Override PartName="/ppt/media/image6.png" ContentType="image/png"/>
  <Override PartName="/ppt/media/image11.png" ContentType="image/png"/>
  <Override PartName="/ppt/media/image7.png" ContentType="image/png"/>
  <Override PartName="/ppt/media/image12.png" ContentType="image/png"/>
  <Override PartName="/ppt/media/image8.png" ContentType="image/png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4.xml.rels" ContentType="application/vnd.openxmlformats-package.relationships+xml"/>
  <Override PartName="/ppt/slideLayouts/slideLayout5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_rels/slide1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20.xml.rels" ContentType="application/vnd.openxmlformats-package.relationships+xml"/>
  <Override PartName="/ppt/slides/_rels/slide2.xml.rels" ContentType="application/vnd.openxmlformats-package.relationships+xml"/>
  <Override PartName="/ppt/slides/_rels/slide19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9.xml.rels" ContentType="application/vnd.openxmlformats-package.relationships+xml"/>
  <Override PartName="/ppt/slides/_rels/slide25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24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B7FA020-4C8C-4B71-9888-0B5612D8CA37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CD1BB8A-C3A1-46EB-BE23-51928A94B4F9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955BC5F-42E5-46EF-B80C-B57702DEA551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842F9624-4AA0-4BD0-BCFD-95DDC4139BF7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BA301359-58F6-496F-9F41-26D0E5E9BB21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E89213A0-8FD8-49CF-85F0-9635C9A41274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3C70637-EEBB-406E-AB40-91EF7D4041A8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64091529-C122-42EA-89BC-EDEEE7721C7E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F1396C2B-AE3E-4E03-B3F5-476758EEB14E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C984409-EF65-4255-92F2-BC3A2552C04C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43D255FD-8D87-4C60-816C-9028F791D48C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D4A2442B-DC77-4857-9969-2513BECCF700}" type="slidenum">
              <a:t>&lt;#&gt;</a:t>
            </a:fld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76A9936-3E1F-4312-A760-91B3234FAC29}" type="slidenum">
              <a:t>&lt;#&gt;</a:t>
            </a:fld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5B358AE-31C7-4306-882D-2A693D7353AA}" type="slidenum">
              <a:t>&lt;#&gt;</a:t>
            </a:fld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186B289-230F-4068-8968-6FAB29887A47}" type="slidenum">
              <a:t>&lt;#&gt;</a:t>
            </a:fld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E78304A-2C0E-4B4A-8288-5E96C5EB11E9}" type="slidenum">
              <a:t>&lt;#&gt;</a:t>
            </a:fld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A356304-1290-4FA8-AC05-F2AFA39EC037}" type="slidenum">
              <a:t>&lt;#&gt;</a:t>
            </a:fld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DE05D53-F90F-45A9-AF1A-0D0C36889A1F}" type="slidenum">
              <a:t>&lt;#&gt;</a:t>
            </a:fld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8DED1B0-B38A-4DDE-AD37-C2DDB0CD651D}" type="slidenum">
              <a:t>&lt;#&gt;</a:t>
            </a:fld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A8EB88A-CC63-4A1D-AC27-1A4911099620}" type="slidenum">
              <a:t>&lt;#&gt;</a:t>
            </a:fld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23495FE-54A0-401D-8093-6BF8F4DDAB48}" type="slidenum">
              <a:t>&lt;#&gt;</a:t>
            </a:fld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C1E2C6F-9AE9-4B74-88E1-64750A876EE5}" type="slidenum">
              <a:t>&lt;#&gt;</a:t>
            </a:fld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44302B4-8B5D-421A-A493-26428FEB3DCE}" type="slidenum">
              <a:t>&lt;#&gt;</a:t>
            </a:fld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3C33AE3-9721-42FF-9DF0-8B12C013B1D7}" type="slidenum">
              <a:t>&lt;#&gt;</a:t>
            </a:fld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FC5F162-21FC-47B5-8DA2-4F0BFA3F4B97}" type="slidenum">
              <a:t>&lt;#&gt;</a:t>
            </a:fld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69D4960-711E-493B-B143-342895C31B25}" type="slidenum">
              <a:t>&lt;#&gt;</a:t>
            </a:fld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0DFB655-38F2-4436-B733-93620DA424AA}" type="slidenum">
              <a:t>&lt;#&gt;</a:t>
            </a:fld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E965841-F17C-49BD-A91C-B26803FAF94B}" type="slidenum">
              <a:t>&lt;#&gt;</a:t>
            </a:fld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70CB22D-458F-4CA4-B048-0D0CA8782466}" type="slidenum">
              <a:t>&lt;#&gt;</a:t>
            </a:fld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DCD5CA3-0589-4639-9C31-3BDF7D82463F}" type="slidenum">
              <a:t>&lt;#&gt;</a:t>
            </a:fld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E8841E7-A054-48FB-B907-316EDC580867}" type="slidenum">
              <a:t>&lt;#&gt;</a:t>
            </a:fld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006080E-27A4-4852-8190-90DB2819826B}" type="slidenum">
              <a:t>&lt;#&gt;</a:t>
            </a:fld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A4BB9B0-7EE9-4525-9ACB-5252645F7960}" type="slidenum">
              <a:t>&lt;#&gt;</a:t>
            </a:fld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F6E5DD7-29C8-4BCE-857F-A36A67486BF0}" type="slidenum">
              <a:t>&lt;#&gt;</a:t>
            </a:fld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271D851-4B9B-45A7-AA51-2208CC4D8B3E}" type="slidenum">
              <a:t>&lt;#&gt;</a:t>
            </a:fld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EE8271D-BA25-49AC-9746-0C2F08DCD7C0}" type="slidenum">
              <a:t>&lt;#&gt;</a:t>
            </a:fld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0407F9CC-9A03-44C9-AD9E-77DCD3E5506F}" type="slidenum">
              <a:t>&lt;#&gt;</a:t>
            </a:fld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E3DE6D31-5EE8-4053-ACD4-6AE6CBEFBC89}" type="slidenum">
              <a:t>&lt;#&gt;</a:t>
            </a:fld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FF73B5F6-9AD7-494B-A10E-2E91BC82B8F9}" type="slidenum">
              <a:t>&lt;#&gt;</a:t>
            </a:fld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3FA8C601-ADFE-4FA5-B615-BB95D065A413}" type="slidenum">
              <a:t>&lt;#&gt;</a:t>
            </a:fld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24BEE50F-AE08-451F-A47C-AD77CF8BD76F}" type="slidenum">
              <a:t>&lt;#&gt;</a:t>
            </a:fld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A464F346-99C7-4886-BC4A-B46B3D31E54F}" type="slidenum">
              <a:t>&lt;#&gt;</a:t>
            </a:fld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7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9B6A32F6-5173-4DD9-AF7E-3B2A215EF68E}" type="slidenum">
              <a:t>&lt;#&gt;</a:t>
            </a:fld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5010CC9D-BEC3-4B8C-9075-5695163DE913}" type="slidenum">
              <a:t>&lt;#&gt;</a:t>
            </a:fld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8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08B93697-5E1B-4269-89AA-2255706397C9}" type="slidenum">
              <a:t>&lt;#&gt;</a:t>
            </a:fld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6FD8B0BC-9C21-410E-9D15-7E9DC0BA660C}" type="slidenum">
              <a:t>&lt;#&gt;</a:t>
            </a:fld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EB776B5F-109F-4902-8F14-68942EC7F4AB}" type="slidenum">
              <a:t>&lt;#&gt;</a:t>
            </a:fld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599116E6-0F5C-4785-8E43-10720917085F}" type="slidenum">
              <a:t>&lt;#&gt;</a:t>
            </a:fld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F0545D0-9214-49E7-819E-4ADBE17A20BA}" type="slidenum">
              <a:t>&lt;#&gt;</a:t>
            </a:fld>
          </a:p>
        </p:txBody>
      </p:sp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1762B27-B7A4-40D1-AAA3-8073B5F26433}" type="slidenum">
              <a:t>&lt;#&gt;</a:t>
            </a:fld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144B52C-C2CD-49CE-88A1-9BB0933ED496}" type="slidenum">
              <a:t>&lt;#&gt;</a:t>
            </a:fld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380A420-EA21-4B17-98E3-71CBD62633A0}" type="slidenum">
              <a:t>&lt;#&gt;</a:t>
            </a:fld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0CB6C9B-E70B-43FA-8938-9F50DBC79BDF}" type="slidenum">
              <a:t>&lt;#&gt;</a:t>
            </a:fld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FF5EED9-BCAE-4420-BF03-739D07443B04}" type="slidenum">
              <a:t>&lt;#&gt;</a:t>
            </a:fld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8406AB8-74CA-43C4-819A-FE11223A18F4}" type="slidenum">
              <a:t>&lt;#&gt;</a:t>
            </a:fld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1262378-6A4C-4A1F-802A-7409672EB977}" type="slidenum">
              <a:t>&lt;#&gt;</a:t>
            </a:fld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D2E7BE8-C658-4227-9655-6E91C0DCB152}" type="slidenum">
              <a:t>&lt;#&gt;</a:t>
            </a:fld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F15FA21-4478-4D5E-910A-B71669C4E6AE}" type="slidenum">
              <a:t>&lt;#&gt;</a:t>
            </a:fld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955293B-BA38-417C-84FA-5EDC5D18FF15}" type="slidenum">
              <a:t>&lt;#&gt;</a:t>
            </a:fld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9096D1E-37BF-455A-8928-B2FD78496684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5.xml"/><Relationship Id="rId8" Type="http://schemas.openxmlformats.org/officeDocument/2006/relationships/slideLayout" Target="../slideLayouts/slideLayout66.xml"/><Relationship Id="rId9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TextBox 5"/>
          <p:cNvSpPr/>
          <p:nvPr/>
        </p:nvSpPr>
        <p:spPr>
          <a:xfrm>
            <a:off x="955080" y="5982120"/>
            <a:ext cx="3786840" cy="130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5"/>
          <p:cNvSpPr/>
          <p:nvPr/>
        </p:nvSpPr>
        <p:spPr>
          <a:xfrm>
            <a:off x="955080" y="5982120"/>
            <a:ext cx="3786840" cy="130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" name="PlaceHolder 1"/>
          <p:cNvSpPr>
            <a:spLocks noGrp="1"/>
          </p:cNvSpPr>
          <p:nvPr>
            <p:ph type="sldNum" idx="1"/>
          </p:nvPr>
        </p:nvSpPr>
        <p:spPr>
          <a:xfrm>
            <a:off x="5880600" y="6161040"/>
            <a:ext cx="718560" cy="363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8B328BD1-A9C0-4881-A804-A4AD4FCB10BE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Box 5"/>
          <p:cNvSpPr/>
          <p:nvPr/>
        </p:nvSpPr>
        <p:spPr>
          <a:xfrm>
            <a:off x="955080" y="5982120"/>
            <a:ext cx="3786840" cy="130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9760" cy="64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sldNum" idx="2"/>
          </p:nvPr>
        </p:nvSpPr>
        <p:spPr>
          <a:xfrm>
            <a:off x="5880600" y="6161040"/>
            <a:ext cx="718560" cy="363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02B90F41-CBA4-4838-B679-A15F3550E273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Box 5"/>
          <p:cNvSpPr/>
          <p:nvPr/>
        </p:nvSpPr>
        <p:spPr>
          <a:xfrm>
            <a:off x="955080" y="5982120"/>
            <a:ext cx="3786840" cy="130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9760" cy="64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 type="sldNum" idx="3"/>
          </p:nvPr>
        </p:nvSpPr>
        <p:spPr>
          <a:xfrm>
            <a:off x="5880600" y="6161040"/>
            <a:ext cx="718560" cy="363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D1C36CA4-EA44-4859-BCCA-D6F649B3E0D1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Box 5"/>
          <p:cNvSpPr/>
          <p:nvPr/>
        </p:nvSpPr>
        <p:spPr>
          <a:xfrm>
            <a:off x="955080" y="5982120"/>
            <a:ext cx="3786840" cy="130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9760" cy="64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sldNum" idx="4"/>
          </p:nvPr>
        </p:nvSpPr>
        <p:spPr>
          <a:xfrm>
            <a:off x="5880600" y="6161040"/>
            <a:ext cx="718560" cy="363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D5974BD9-81AD-4EEE-A6C1-6664A5818B64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Box 5"/>
          <p:cNvSpPr/>
          <p:nvPr/>
        </p:nvSpPr>
        <p:spPr>
          <a:xfrm>
            <a:off x="955080" y="5982120"/>
            <a:ext cx="3786840" cy="130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9760" cy="64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04" name="PlaceHolder 4"/>
          <p:cNvSpPr>
            <a:spLocks noGrp="1"/>
          </p:cNvSpPr>
          <p:nvPr>
            <p:ph type="sldNum" idx="5"/>
          </p:nvPr>
        </p:nvSpPr>
        <p:spPr>
          <a:xfrm>
            <a:off x="5880600" y="6161040"/>
            <a:ext cx="718560" cy="363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6AE6FF8D-3E52-46A9-AAFD-A9A95AC55A32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0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7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4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4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4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2124000" y="2971800"/>
            <a:ext cx="794376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72000" bIns="0" anchor="t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Introduction to </a:t>
            </a:r>
            <a:br>
              <a:rPr sz="3600"/>
            </a:br>
            <a:r>
              <a:rPr b="0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GUI Frameworks: Qt Slint Flutter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subTitle"/>
          </p:nvPr>
        </p:nvSpPr>
        <p:spPr>
          <a:xfrm>
            <a:off x="2124000" y="4140000"/>
            <a:ext cx="7943760" cy="53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100" spc="-1" strike="noStrike" u="sng">
                <a:solidFill>
                  <a:srgbClr val="0077c8"/>
                </a:solidFill>
                <a:uFillTx/>
                <a:latin typeface="Open Sans Light"/>
                <a:ea typeface="Open Sans Light"/>
              </a:rPr>
              <a:t>KSOE</a:t>
            </a:r>
            <a:r>
              <a:rPr b="0" lang="en-US" sz="2100" spc="-1" strike="noStrike">
                <a:solidFill>
                  <a:srgbClr val="0077c8"/>
                </a:solidFill>
                <a:latin typeface="Open Sans Light"/>
                <a:ea typeface="Open Sans Light"/>
              </a:rPr>
              <a:t>, Korea</a:t>
            </a:r>
            <a:br>
              <a:rPr sz="2100"/>
            </a:br>
            <a:br>
              <a:rPr sz="2100"/>
            </a:br>
            <a:r>
              <a:rPr b="0" lang="en-US" sz="2100" spc="-1" strike="noStrike">
                <a:solidFill>
                  <a:srgbClr val="0077c8"/>
                </a:solidFill>
                <a:latin typeface="Open Sans Light"/>
                <a:ea typeface="Open Sans Light"/>
              </a:rPr>
              <a:t>CHRISTOPH Sterz</a:t>
            </a:r>
            <a:endParaRPr b="0" lang="en-US" sz="2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Contents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8000"/>
          </a:bodyPr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This Presentation will introduce the 3 GUI Frameworks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Font typeface="StarSymbol"/>
              <a:buAutoNum type="arabicParenR"/>
            </a:pPr>
            <a:r>
              <a:rPr b="0" lang="en-US" sz="2800" spc="-1" strike="noStrike">
                <a:latin typeface="Arial"/>
              </a:rPr>
              <a:t>Qt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Font typeface="StarSymbol"/>
              <a:buAutoNum type="arabicParenR"/>
            </a:pPr>
            <a:r>
              <a:rPr b="0" lang="en-US" sz="2800" spc="-1" strike="noStrike">
                <a:latin typeface="Arial"/>
              </a:rPr>
              <a:t>Flutter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Font typeface="StarSymbol"/>
              <a:buAutoNum type="arabicParenR"/>
            </a:pPr>
            <a:r>
              <a:rPr b="0" lang="en-US" sz="2800" spc="-1" strike="noStrike">
                <a:latin typeface="Arial"/>
              </a:rPr>
              <a:t>Slint</a:t>
            </a:r>
            <a:endParaRPr b="0" lang="en-US" sz="2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The KSOE POC was implemented </a:t>
            </a:r>
            <a:r>
              <a:rPr b="0" lang="en-US" sz="3200" spc="-1" strike="noStrike">
                <a:solidFill>
                  <a:srgbClr val="18a303"/>
                </a:solidFill>
                <a:latin typeface="Arial"/>
              </a:rPr>
              <a:t>3 Times</a:t>
            </a:r>
            <a:r>
              <a:rPr b="0" lang="en-US" sz="3200" spc="-1" strike="noStrike">
                <a:latin typeface="Arial"/>
              </a:rPr>
              <a:t> (For each Framework)</a:t>
            </a:r>
            <a:endParaRPr b="0" lang="en-US" sz="3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This presentation introduces History, Languages, and UI concepts </a:t>
            </a:r>
            <a:endParaRPr b="0" lang="en-US" sz="3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The Information will guide KSOE engineers and management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245" name="" descr=""/>
          <p:cNvPicPr/>
          <p:nvPr/>
        </p:nvPicPr>
        <p:blipFill>
          <a:blip r:embed="rId1"/>
          <a:stretch/>
        </p:blipFill>
        <p:spPr>
          <a:xfrm>
            <a:off x="2743200" y="2255400"/>
            <a:ext cx="1599480" cy="1173240"/>
          </a:xfrm>
          <a:prstGeom prst="rect">
            <a:avLst/>
          </a:prstGeom>
          <a:ln w="0">
            <a:noFill/>
          </a:ln>
        </p:spPr>
      </p:pic>
      <p:pic>
        <p:nvPicPr>
          <p:cNvPr id="246" name="" descr=""/>
          <p:cNvPicPr/>
          <p:nvPr/>
        </p:nvPicPr>
        <p:blipFill>
          <a:blip r:embed="rId2"/>
          <a:stretch/>
        </p:blipFill>
        <p:spPr>
          <a:xfrm>
            <a:off x="8534880" y="2286000"/>
            <a:ext cx="1294200" cy="1294200"/>
          </a:xfrm>
          <a:prstGeom prst="rect">
            <a:avLst/>
          </a:prstGeom>
          <a:ln w="0">
            <a:noFill/>
          </a:ln>
        </p:spPr>
      </p:pic>
      <p:pic>
        <p:nvPicPr>
          <p:cNvPr id="247" name="" descr=""/>
          <p:cNvPicPr/>
          <p:nvPr/>
        </p:nvPicPr>
        <p:blipFill>
          <a:blip r:embed="rId3"/>
          <a:stretch/>
        </p:blipFill>
        <p:spPr>
          <a:xfrm>
            <a:off x="5843880" y="2286360"/>
            <a:ext cx="784800" cy="1142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"/>
          <p:cNvSpPr/>
          <p:nvPr/>
        </p:nvSpPr>
        <p:spPr>
          <a:xfrm>
            <a:off x="4343400" y="2946240"/>
            <a:ext cx="6171480" cy="518400"/>
          </a:xfrm>
          <a:prstGeom prst="roundRect">
            <a:avLst>
              <a:gd name="adj" fmla="val 16667"/>
            </a:avLst>
          </a:prstGeom>
          <a:solidFill>
            <a:srgbClr val="8e03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49" name=""/>
          <p:cNvSpPr/>
          <p:nvPr/>
        </p:nvSpPr>
        <p:spPr>
          <a:xfrm>
            <a:off x="8229600" y="2946240"/>
            <a:ext cx="2285280" cy="518400"/>
          </a:xfrm>
          <a:prstGeom prst="roundRect">
            <a:avLst>
              <a:gd name="adj" fmla="val 16667"/>
            </a:avLst>
          </a:prstGeom>
          <a:solidFill>
            <a:srgbClr val="63bbee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50" name=""/>
          <p:cNvSpPr/>
          <p:nvPr/>
        </p:nvSpPr>
        <p:spPr>
          <a:xfrm>
            <a:off x="3657600" y="3788640"/>
            <a:ext cx="6857640" cy="518400"/>
          </a:xfrm>
          <a:prstGeom prst="roundRect">
            <a:avLst>
              <a:gd name="adj" fmla="val 16667"/>
            </a:avLst>
          </a:prstGeom>
          <a:solidFill>
            <a:srgbClr val="fc5c0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1109880" y="792000"/>
            <a:ext cx="10319760" cy="64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History - Overview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52" name=""/>
          <p:cNvSpPr/>
          <p:nvPr/>
        </p:nvSpPr>
        <p:spPr>
          <a:xfrm>
            <a:off x="1828800" y="4572000"/>
            <a:ext cx="9829800" cy="36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53" name=""/>
          <p:cNvSpPr/>
          <p:nvPr/>
        </p:nvSpPr>
        <p:spPr>
          <a:xfrm>
            <a:off x="8915400" y="3788640"/>
            <a:ext cx="1599840" cy="518400"/>
          </a:xfrm>
          <a:prstGeom prst="roundRect">
            <a:avLst>
              <a:gd name="adj" fmla="val 16667"/>
            </a:avLst>
          </a:prstGeom>
          <a:solidFill>
            <a:srgbClr val="023f62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54" name=""/>
          <p:cNvSpPr/>
          <p:nvPr/>
        </p:nvSpPr>
        <p:spPr>
          <a:xfrm>
            <a:off x="4800600" y="4572000"/>
            <a:ext cx="91404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iMX6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2011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55" name=""/>
          <p:cNvSpPr/>
          <p:nvPr/>
        </p:nvSpPr>
        <p:spPr>
          <a:xfrm>
            <a:off x="8457840" y="2910240"/>
            <a:ext cx="91404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Flutter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2017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56" name=""/>
          <p:cNvSpPr/>
          <p:nvPr/>
        </p:nvSpPr>
        <p:spPr>
          <a:xfrm>
            <a:off x="4800240" y="2910240"/>
            <a:ext cx="91404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Dart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2011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57" name=""/>
          <p:cNvSpPr/>
          <p:nvPr/>
        </p:nvSpPr>
        <p:spPr>
          <a:xfrm>
            <a:off x="9468000" y="3741120"/>
            <a:ext cx="91404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Slint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2020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58" name=""/>
          <p:cNvSpPr/>
          <p:nvPr/>
        </p:nvSpPr>
        <p:spPr>
          <a:xfrm>
            <a:off x="3850200" y="3741120"/>
            <a:ext cx="91404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Rust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2010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59" name=""/>
          <p:cNvSpPr/>
          <p:nvPr/>
        </p:nvSpPr>
        <p:spPr>
          <a:xfrm>
            <a:off x="8566200" y="4572000"/>
            <a:ext cx="91404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iMX8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2017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60" name=""/>
          <p:cNvSpPr/>
          <p:nvPr/>
        </p:nvSpPr>
        <p:spPr>
          <a:xfrm>
            <a:off x="-685800" y="2104920"/>
            <a:ext cx="11201040" cy="518400"/>
          </a:xfrm>
          <a:prstGeom prst="roundRect">
            <a:avLst>
              <a:gd name="adj" fmla="val 16667"/>
            </a:avLst>
          </a:prstGeom>
          <a:solidFill>
            <a:srgbClr val="43c33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61" name=""/>
          <p:cNvSpPr/>
          <p:nvPr/>
        </p:nvSpPr>
        <p:spPr>
          <a:xfrm>
            <a:off x="9504000" y="2057760"/>
            <a:ext cx="91404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Qt6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2020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62" name=""/>
          <p:cNvSpPr/>
          <p:nvPr/>
        </p:nvSpPr>
        <p:spPr>
          <a:xfrm>
            <a:off x="685800" y="2068920"/>
            <a:ext cx="91404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Qt4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2004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63" name=""/>
          <p:cNvSpPr/>
          <p:nvPr/>
        </p:nvSpPr>
        <p:spPr>
          <a:xfrm>
            <a:off x="5257800" y="2057400"/>
            <a:ext cx="91404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Qt5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2012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64" name=""/>
          <p:cNvSpPr/>
          <p:nvPr/>
        </p:nvSpPr>
        <p:spPr>
          <a:xfrm>
            <a:off x="7291800" y="5070240"/>
            <a:ext cx="1142640" cy="85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latin typeface="Arial"/>
              </a:rPr>
              <a:t>X2 Panel Release</a:t>
            </a:r>
            <a:br>
              <a:rPr sz="1800"/>
            </a:br>
            <a:r>
              <a:rPr b="1" lang="en-US" sz="1800" spc="-1" strike="noStrike">
                <a:latin typeface="Arial"/>
              </a:rPr>
              <a:t>2016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65" name=""/>
          <p:cNvSpPr/>
          <p:nvPr/>
        </p:nvSpPr>
        <p:spPr>
          <a:xfrm flipV="1">
            <a:off x="7772400" y="1600200"/>
            <a:ext cx="360" cy="347004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266" name="" descr=""/>
          <p:cNvPicPr/>
          <p:nvPr/>
        </p:nvPicPr>
        <p:blipFill>
          <a:blip r:embed="rId1"/>
          <a:stretch/>
        </p:blipFill>
        <p:spPr>
          <a:xfrm>
            <a:off x="10744200" y="2021400"/>
            <a:ext cx="622800" cy="456840"/>
          </a:xfrm>
          <a:prstGeom prst="rect">
            <a:avLst/>
          </a:prstGeom>
          <a:ln w="0">
            <a:noFill/>
          </a:ln>
        </p:spPr>
      </p:pic>
      <p:pic>
        <p:nvPicPr>
          <p:cNvPr id="267" name="" descr=""/>
          <p:cNvPicPr/>
          <p:nvPr/>
        </p:nvPicPr>
        <p:blipFill>
          <a:blip r:embed="rId2"/>
          <a:stretch/>
        </p:blipFill>
        <p:spPr>
          <a:xfrm>
            <a:off x="10744200" y="3765600"/>
            <a:ext cx="685440" cy="685440"/>
          </a:xfrm>
          <a:prstGeom prst="rect">
            <a:avLst/>
          </a:prstGeom>
          <a:ln w="0">
            <a:noFill/>
          </a:ln>
        </p:spPr>
      </p:pic>
      <p:pic>
        <p:nvPicPr>
          <p:cNvPr id="268" name="" descr=""/>
          <p:cNvPicPr/>
          <p:nvPr/>
        </p:nvPicPr>
        <p:blipFill>
          <a:blip r:embed="rId3"/>
          <a:stretch/>
        </p:blipFill>
        <p:spPr>
          <a:xfrm>
            <a:off x="10850400" y="2827800"/>
            <a:ext cx="470880" cy="685440"/>
          </a:xfrm>
          <a:prstGeom prst="rect">
            <a:avLst/>
          </a:prstGeom>
          <a:ln w="0">
            <a:noFill/>
          </a:ln>
        </p:spPr>
      </p:pic>
      <p:sp>
        <p:nvSpPr>
          <p:cNvPr id="269" name=""/>
          <p:cNvSpPr/>
          <p:nvPr/>
        </p:nvSpPr>
        <p:spPr>
          <a:xfrm>
            <a:off x="5029200" y="1828800"/>
            <a:ext cx="5486040" cy="275760"/>
          </a:xfrm>
          <a:prstGeom prst="roundRect">
            <a:avLst>
              <a:gd name="adj" fmla="val 16667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QML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70" name=""/>
          <p:cNvSpPr/>
          <p:nvPr/>
        </p:nvSpPr>
        <p:spPr>
          <a:xfrm>
            <a:off x="685800" y="3200400"/>
            <a:ext cx="1599840" cy="111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949494"/>
                </a:solidFill>
                <a:latin typeface="Arial"/>
              </a:rPr>
              <a:t>Software &amp; GUI</a:t>
            </a:r>
            <a:br>
              <a:rPr sz="1800"/>
            </a:br>
            <a:r>
              <a:rPr b="1" lang="en-US" sz="1800" spc="-1" strike="noStrike">
                <a:solidFill>
                  <a:srgbClr val="949494"/>
                </a:solidFill>
                <a:latin typeface="Arial"/>
              </a:rPr>
              <a:t>Frameworks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71" name=""/>
          <p:cNvSpPr/>
          <p:nvPr/>
        </p:nvSpPr>
        <p:spPr>
          <a:xfrm>
            <a:off x="685800" y="4829400"/>
            <a:ext cx="1599840" cy="111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949494"/>
                </a:solidFill>
                <a:latin typeface="Arial"/>
              </a:rPr>
              <a:t>Hardware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1080000" y="228600"/>
            <a:ext cx="1031976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Qt is the Oldest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QML is medium-old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is by far the oldest GUI Framework (1995) 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ist based on the programming Language C++ (1985)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Almost all Qt Touch-GUIs are programmed in QML (2011)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There is the option of programming in python instead of C++ since 2019. 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Changed Owner Multiple times</a:t>
            </a:r>
            <a:endParaRPr b="0" lang="en-US" sz="32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1991 – 2008 Trolltech</a:t>
            </a:r>
            <a:endParaRPr b="0" lang="en-US" sz="24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2008 – 2011 Nokia</a:t>
            </a:r>
            <a:endParaRPr b="0" lang="en-US" sz="24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2011 – 2014 Digia</a:t>
            </a:r>
            <a:endParaRPr b="0" lang="en-US" sz="24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2014 – Now The QtCompany</a:t>
            </a:r>
            <a:endParaRPr b="0" lang="en-US" sz="2400" spc="-1" strike="noStrike">
              <a:latin typeface="Arial"/>
            </a:endParaRPr>
          </a:p>
          <a:p>
            <a:pPr marL="864000" indent="0">
              <a:lnSpc>
                <a:spcPct val="100000"/>
              </a:lnSpc>
              <a:spcBef>
                <a:spcPts val="1134"/>
              </a:spcBef>
              <a:buNone/>
              <a:tabLst>
                <a:tab algn="l" pos="0"/>
              </a:tabLst>
            </a:pPr>
            <a:endParaRPr b="0" lang="en-US" sz="2800" spc="-1" strike="noStrike">
              <a:latin typeface="Arial"/>
            </a:endParaRPr>
          </a:p>
        </p:txBody>
      </p:sp>
      <p:pic>
        <p:nvPicPr>
          <p:cNvPr id="274" name="" descr=""/>
          <p:cNvPicPr/>
          <p:nvPr/>
        </p:nvPicPr>
        <p:blipFill>
          <a:blip r:embed="rId1"/>
          <a:stretch/>
        </p:blipFill>
        <p:spPr>
          <a:xfrm>
            <a:off x="9981720" y="4541400"/>
            <a:ext cx="1599480" cy="1173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9760" cy="64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Qt Program Architecture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/>
          </p:nvPr>
        </p:nvSpPr>
        <p:spPr>
          <a:xfrm>
            <a:off x="457920" y="160020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8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is Cross-Platform. (Windows, Linux, Mac, </a:t>
            </a:r>
            <a:r>
              <a:rPr b="0" lang="en-US" sz="3200" spc="-1" strike="noStrike">
                <a:solidFill>
                  <a:srgbClr val="949494"/>
                </a:solidFill>
                <a:latin typeface="Arial"/>
              </a:rPr>
              <a:t>(WinCE)</a:t>
            </a:r>
            <a:r>
              <a:rPr b="0" lang="en-US" sz="3200" spc="-1" strike="noStrike">
                <a:latin typeface="Arial"/>
              </a:rPr>
              <a:t>, QNX, </a:t>
            </a:r>
            <a:r>
              <a:rPr b="0" lang="en-US" sz="3200" spc="-1" strike="noStrike">
                <a:solidFill>
                  <a:srgbClr val="949494"/>
                </a:solidFill>
                <a:latin typeface="Arial"/>
              </a:rPr>
              <a:t>(VXWorks), (Integrity), (MCU)</a:t>
            </a:r>
            <a:r>
              <a:rPr b="0" lang="en-US" sz="3200" spc="-1" strike="noStrike">
                <a:latin typeface="Arial"/>
              </a:rPr>
              <a:t>) 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Libraries can perform almost all OperatingSystem Tasks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latin typeface="Arial"/>
              </a:rPr>
              <a:t>Network Access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latin typeface="Arial"/>
              </a:rPr>
              <a:t>Sound, Bluetooth, …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latin typeface="Arial"/>
              </a:rPr>
              <a:t>Device Access  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latin typeface="Arial"/>
              </a:rPr>
              <a:t>File Access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latin typeface="Arial"/>
              </a:rPr>
              <a:t>Drivers (CAN, Modbus, …) 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277" name=""/>
          <p:cNvSpPr/>
          <p:nvPr/>
        </p:nvSpPr>
        <p:spPr>
          <a:xfrm>
            <a:off x="5943600" y="5314320"/>
            <a:ext cx="4800240" cy="68544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Operating System (Windows, Linux, Mac)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78" name=""/>
          <p:cNvSpPr/>
          <p:nvPr/>
        </p:nvSpPr>
        <p:spPr>
          <a:xfrm>
            <a:off x="5943600" y="4762080"/>
            <a:ext cx="4800240" cy="55188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Qt Libraries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79" name=""/>
          <p:cNvSpPr/>
          <p:nvPr/>
        </p:nvSpPr>
        <p:spPr>
          <a:xfrm>
            <a:off x="5943600" y="4209840"/>
            <a:ext cx="4800240" cy="55188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C++ Logic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80" name=""/>
          <p:cNvSpPr/>
          <p:nvPr/>
        </p:nvSpPr>
        <p:spPr>
          <a:xfrm>
            <a:off x="5943600" y="4209840"/>
            <a:ext cx="2514240" cy="551880"/>
          </a:xfrm>
          <a:prstGeom prst="rect">
            <a:avLst/>
          </a:prstGeom>
          <a:solidFill>
            <a:srgbClr val="fde9a9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C++ Logic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81" name=""/>
          <p:cNvSpPr/>
          <p:nvPr/>
        </p:nvSpPr>
        <p:spPr>
          <a:xfrm>
            <a:off x="5943600" y="4762080"/>
            <a:ext cx="4800240" cy="551880"/>
          </a:xfrm>
          <a:prstGeom prst="rect">
            <a:avLst/>
          </a:prstGeom>
          <a:solidFill>
            <a:srgbClr val="43c33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Qt Libraries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82" name=""/>
          <p:cNvSpPr/>
          <p:nvPr/>
        </p:nvSpPr>
        <p:spPr>
          <a:xfrm>
            <a:off x="5943600" y="3657600"/>
            <a:ext cx="4800240" cy="551880"/>
          </a:xfrm>
          <a:prstGeom prst="rect">
            <a:avLst/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QML UI-Programming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83" name=""/>
          <p:cNvSpPr/>
          <p:nvPr/>
        </p:nvSpPr>
        <p:spPr>
          <a:xfrm>
            <a:off x="8458200" y="4209840"/>
            <a:ext cx="2285640" cy="551880"/>
          </a:xfrm>
          <a:prstGeom prst="rect">
            <a:avLst/>
          </a:prstGeom>
          <a:solidFill>
            <a:srgbClr val="43c33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QML Engine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84" name=""/>
          <p:cNvSpPr/>
          <p:nvPr/>
        </p:nvSpPr>
        <p:spPr>
          <a:xfrm>
            <a:off x="7086600" y="3970800"/>
            <a:ext cx="360" cy="457200"/>
          </a:xfrm>
          <a:prstGeom prst="line">
            <a:avLst/>
          </a:prstGeom>
          <a:ln w="0">
            <a:solidFill>
              <a:srgbClr val="ffffff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85" name=""/>
          <p:cNvSpPr/>
          <p:nvPr/>
        </p:nvSpPr>
        <p:spPr>
          <a:xfrm>
            <a:off x="9642600" y="3934800"/>
            <a:ext cx="360" cy="457200"/>
          </a:xfrm>
          <a:prstGeom prst="line">
            <a:avLst/>
          </a:prstGeom>
          <a:ln w="0">
            <a:solidFill>
              <a:srgbClr val="ffffff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86" name=""/>
          <p:cNvSpPr/>
          <p:nvPr/>
        </p:nvSpPr>
        <p:spPr>
          <a:xfrm>
            <a:off x="8458200" y="5119920"/>
            <a:ext cx="360" cy="457200"/>
          </a:xfrm>
          <a:prstGeom prst="line">
            <a:avLst/>
          </a:prstGeom>
          <a:ln w="0">
            <a:solidFill>
              <a:srgbClr val="ffffff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87" name=""/>
          <p:cNvSpPr/>
          <p:nvPr/>
        </p:nvSpPr>
        <p:spPr>
          <a:xfrm>
            <a:off x="7315200" y="4572000"/>
            <a:ext cx="360" cy="457200"/>
          </a:xfrm>
          <a:prstGeom prst="line">
            <a:avLst/>
          </a:prstGeom>
          <a:ln w="0">
            <a:solidFill>
              <a:srgbClr val="ffffff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1080000" y="490320"/>
            <a:ext cx="1031976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Qt Widgets on Desktop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Qt QML on Embedded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/>
          </p:nvPr>
        </p:nvSpPr>
        <p:spPr>
          <a:xfrm>
            <a:off x="228600" y="160020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latin typeface="Arial"/>
              </a:rPr>
              <a:t> 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290" name="" descr=""/>
          <p:cNvPicPr/>
          <p:nvPr/>
        </p:nvPicPr>
        <p:blipFill>
          <a:blip r:embed="rId1"/>
          <a:stretch/>
        </p:blipFill>
        <p:spPr>
          <a:xfrm>
            <a:off x="4991040" y="2021400"/>
            <a:ext cx="1599480" cy="1173240"/>
          </a:xfrm>
          <a:prstGeom prst="rect">
            <a:avLst/>
          </a:prstGeom>
          <a:ln w="0">
            <a:noFill/>
          </a:ln>
        </p:spPr>
      </p:pic>
      <p:sp>
        <p:nvSpPr>
          <p:cNvPr id="291" name=""/>
          <p:cNvSpPr/>
          <p:nvPr/>
        </p:nvSpPr>
        <p:spPr>
          <a:xfrm>
            <a:off x="6591240" y="4530600"/>
            <a:ext cx="990720" cy="726840"/>
          </a:xfrm>
          <a:prstGeom prst="rect">
            <a:avLst/>
          </a:pr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pPr>
              <a:lnSpc>
                <a:spcPct val="100000"/>
              </a:lnSpc>
            </a:pPr>
            <a:br>
              <a:rPr sz="1800"/>
            </a:br>
            <a:br>
              <a:rPr sz="1800"/>
            </a:br>
            <a:br>
              <a:rPr sz="1800"/>
            </a:br>
            <a:r>
              <a:rPr b="0" lang="en-US" sz="1800" spc="-1" strike="noStrike">
                <a:latin typeface="Arial"/>
              </a:rPr>
              <a:t>QML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92" name=""/>
          <p:cNvSpPr/>
          <p:nvPr/>
        </p:nvSpPr>
        <p:spPr>
          <a:xfrm>
            <a:off x="4056120" y="4536000"/>
            <a:ext cx="934560" cy="685440"/>
          </a:xfrm>
          <a:prstGeom prst="rect">
            <a:avLst/>
          </a:pr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Widgets</a:t>
            </a:r>
            <a:endParaRPr b="0" lang="en-US" sz="1800" spc="-1" strike="noStrike">
              <a:latin typeface="Arial"/>
            </a:endParaRPr>
          </a:p>
        </p:txBody>
      </p:sp>
      <p:cxnSp>
        <p:nvCxnSpPr>
          <p:cNvPr id="293" name=""/>
          <p:cNvCxnSpPr>
            <a:stCxn id="290" idx="2"/>
            <a:endCxn id="292" idx="0"/>
          </p:cNvCxnSpPr>
          <p:nvPr/>
        </p:nvCxnSpPr>
        <p:spPr>
          <a:xfrm rot="5400000">
            <a:off x="4486320" y="3231720"/>
            <a:ext cx="1341720" cy="1267560"/>
          </a:xfrm>
          <a:prstGeom prst="bentConnector3">
            <a:avLst>
              <a:gd name="adj1" fmla="val 50000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cxnSp>
        <p:nvCxnSpPr>
          <p:cNvPr id="294" name=""/>
          <p:cNvCxnSpPr>
            <a:stCxn id="290" idx="2"/>
            <a:endCxn id="291" idx="0"/>
          </p:cNvCxnSpPr>
          <p:nvPr/>
        </p:nvCxnSpPr>
        <p:spPr>
          <a:xfrm flipH="1" rot="16200000">
            <a:off x="5770800" y="3214440"/>
            <a:ext cx="1336320" cy="1296360"/>
          </a:xfrm>
          <a:prstGeom prst="bentConnector3">
            <a:avLst>
              <a:gd name="adj1" fmla="val 49986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295" name=""/>
          <p:cNvSpPr/>
          <p:nvPr/>
        </p:nvSpPr>
        <p:spPr>
          <a:xfrm>
            <a:off x="7027920" y="3393000"/>
            <a:ext cx="2684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Slower, Embedded Hardware, Touchscreen 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96" name=""/>
          <p:cNvSpPr/>
          <p:nvPr/>
        </p:nvSpPr>
        <p:spPr>
          <a:xfrm>
            <a:off x="2514600" y="3393000"/>
            <a:ext cx="2684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Faster, Destkop PC, Mouse+Keyboard 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/>
          </p:nvPr>
        </p:nvSpPr>
        <p:spPr>
          <a:xfrm>
            <a:off x="2743920" y="174060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latin typeface="Arial"/>
              </a:rPr>
              <a:t> 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298" name="" descr=""/>
          <p:cNvPicPr/>
          <p:nvPr/>
        </p:nvPicPr>
        <p:blipFill>
          <a:blip r:embed="rId1"/>
          <a:stretch/>
        </p:blipFill>
        <p:spPr>
          <a:xfrm>
            <a:off x="4984920" y="2197800"/>
            <a:ext cx="7130520" cy="4114440"/>
          </a:xfrm>
          <a:prstGeom prst="rect">
            <a:avLst/>
          </a:prstGeom>
          <a:ln w="0">
            <a:noFill/>
          </a:ln>
        </p:spPr>
      </p:pic>
      <p:sp>
        <p:nvSpPr>
          <p:cNvPr id="299" name=""/>
          <p:cNvSpPr/>
          <p:nvPr/>
        </p:nvSpPr>
        <p:spPr>
          <a:xfrm>
            <a:off x="10515600" y="4454280"/>
            <a:ext cx="228564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QGIS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300" name="" descr=""/>
          <p:cNvPicPr/>
          <p:nvPr/>
        </p:nvPicPr>
        <p:blipFill>
          <a:blip r:embed="rId2"/>
          <a:stretch/>
        </p:blipFill>
        <p:spPr>
          <a:xfrm>
            <a:off x="0" y="1657800"/>
            <a:ext cx="5190480" cy="4514040"/>
          </a:xfrm>
          <a:prstGeom prst="rect">
            <a:avLst/>
          </a:prstGeom>
          <a:ln w="0">
            <a:noFill/>
          </a:ln>
        </p:spPr>
      </p:pic>
      <p:pic>
        <p:nvPicPr>
          <p:cNvPr id="301" name="" descr=""/>
          <p:cNvPicPr/>
          <p:nvPr/>
        </p:nvPicPr>
        <p:blipFill>
          <a:blip r:embed="rId3"/>
          <a:stretch/>
        </p:blipFill>
        <p:spPr>
          <a:xfrm>
            <a:off x="3272400" y="3109680"/>
            <a:ext cx="4398120" cy="2833560"/>
          </a:xfrm>
          <a:prstGeom prst="rect">
            <a:avLst/>
          </a:prstGeom>
          <a:ln w="0">
            <a:noFill/>
          </a:ln>
        </p:spPr>
      </p:pic>
      <p:sp>
        <p:nvSpPr>
          <p:cNvPr id="302" name=""/>
          <p:cNvSpPr/>
          <p:nvPr/>
        </p:nvSpPr>
        <p:spPr>
          <a:xfrm>
            <a:off x="5943600" y="4709880"/>
            <a:ext cx="228564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949494"/>
                </a:solidFill>
                <a:latin typeface="Arial"/>
              </a:rPr>
              <a:t>VLC Player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03" name=""/>
          <p:cNvSpPr/>
          <p:nvPr/>
        </p:nvSpPr>
        <p:spPr>
          <a:xfrm>
            <a:off x="1600200" y="3311280"/>
            <a:ext cx="228564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Widget Gallery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 type="title"/>
          </p:nvPr>
        </p:nvSpPr>
        <p:spPr>
          <a:xfrm>
            <a:off x="1080000" y="490320"/>
            <a:ext cx="1031976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Qt Example Programs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Qt Widgets on Desktop</a:t>
            </a:r>
            <a:endParaRPr b="0" lang="en-US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" descr=""/>
          <p:cNvPicPr/>
          <p:nvPr/>
        </p:nvPicPr>
        <p:blipFill>
          <a:blip r:embed="rId1"/>
          <a:stretch/>
        </p:blipFill>
        <p:spPr>
          <a:xfrm>
            <a:off x="6400800" y="2057400"/>
            <a:ext cx="5714280" cy="3809160"/>
          </a:xfrm>
          <a:prstGeom prst="rect">
            <a:avLst/>
          </a:prstGeom>
          <a:ln w="0">
            <a:noFill/>
          </a:ln>
        </p:spPr>
      </p:pic>
      <p:sp>
        <p:nvSpPr>
          <p:cNvPr id="306" name="PlaceHolder 1"/>
          <p:cNvSpPr>
            <a:spLocks noGrp="1"/>
          </p:cNvSpPr>
          <p:nvPr>
            <p:ph type="title"/>
          </p:nvPr>
        </p:nvSpPr>
        <p:spPr>
          <a:xfrm>
            <a:off x="1080000" y="490320"/>
            <a:ext cx="1031976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Qt Example Programs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Qt QML on Embedded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307" name="" descr=""/>
          <p:cNvPicPr/>
          <p:nvPr/>
        </p:nvPicPr>
        <p:blipFill>
          <a:blip r:embed="rId2"/>
          <a:stretch/>
        </p:blipFill>
        <p:spPr>
          <a:xfrm>
            <a:off x="228960" y="2476800"/>
            <a:ext cx="5942880" cy="2654280"/>
          </a:xfrm>
          <a:prstGeom prst="rect">
            <a:avLst/>
          </a:prstGeom>
          <a:ln w="0">
            <a:noFill/>
          </a:ln>
        </p:spPr>
      </p:pic>
      <p:sp>
        <p:nvSpPr>
          <p:cNvPr id="308" name=""/>
          <p:cNvSpPr/>
          <p:nvPr/>
        </p:nvSpPr>
        <p:spPr>
          <a:xfrm>
            <a:off x="1828800" y="4682880"/>
            <a:ext cx="251424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ffffff"/>
                </a:solidFill>
                <a:latin typeface="Arial"/>
              </a:rPr>
              <a:t>Hyundai Genesis Car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309" name="" descr=""/>
          <p:cNvPicPr/>
          <p:nvPr/>
        </p:nvPicPr>
        <p:blipFill>
          <a:blip r:embed="rId3"/>
          <a:stretch/>
        </p:blipFill>
        <p:spPr>
          <a:xfrm>
            <a:off x="4572000" y="2057400"/>
            <a:ext cx="3638520" cy="4342680"/>
          </a:xfrm>
          <a:prstGeom prst="rect">
            <a:avLst/>
          </a:prstGeom>
          <a:ln w="0">
            <a:noFill/>
          </a:ln>
        </p:spPr>
      </p:pic>
      <p:pic>
        <p:nvPicPr>
          <p:cNvPr id="310" name="" descr=""/>
          <p:cNvPicPr/>
          <p:nvPr/>
        </p:nvPicPr>
        <p:blipFill>
          <a:blip r:embed="rId4"/>
          <a:stretch/>
        </p:blipFill>
        <p:spPr>
          <a:xfrm>
            <a:off x="5227200" y="4572000"/>
            <a:ext cx="2316240" cy="1753200"/>
          </a:xfrm>
          <a:prstGeom prst="rect">
            <a:avLst/>
          </a:prstGeom>
          <a:ln w="0">
            <a:noFill/>
          </a:ln>
        </p:spPr>
      </p:pic>
      <p:sp>
        <p:nvSpPr>
          <p:cNvPr id="311" name=""/>
          <p:cNvSpPr/>
          <p:nvPr/>
        </p:nvSpPr>
        <p:spPr>
          <a:xfrm>
            <a:off x="5029200" y="6054120"/>
            <a:ext cx="320004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ffffff"/>
                </a:solidFill>
                <a:latin typeface="Arial"/>
              </a:rPr>
              <a:t>Braumeister Beer Brewing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12" name=""/>
          <p:cNvSpPr/>
          <p:nvPr/>
        </p:nvSpPr>
        <p:spPr>
          <a:xfrm>
            <a:off x="9829800" y="5569920"/>
            <a:ext cx="228564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Farming / Tractors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9760" cy="64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The Qt Embedded Programmer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Needs to know 2 Languages: C++ and QML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C++: High-Performance Datahandling and Business Logic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latin typeface="Arial"/>
              </a:rPr>
              <a:t>Programmer will talk to the Backend-Programmer 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latin typeface="Arial"/>
              </a:rPr>
              <a:t>Access and Pre-process Datasources, Inform Backend about Changes in Data</a:t>
            </a:r>
            <a:endParaRPr b="0" lang="en-US" sz="2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QML: The Looks – UI only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latin typeface="Arial"/>
              </a:rPr>
              <a:t>Programmer will talk to the Designer 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latin typeface="Arial"/>
              </a:rPr>
              <a:t>Screens, Elements, Colors, Animations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/>
          </p:nvPr>
        </p:nvSpPr>
        <p:spPr>
          <a:xfrm>
            <a:off x="6231960" y="1604520"/>
            <a:ext cx="53539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QML: The Looks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39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C++: Data and Logic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9760" cy="64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C++ And QML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318" name=""/>
          <p:cNvSpPr/>
          <p:nvPr/>
        </p:nvSpPr>
        <p:spPr>
          <a:xfrm>
            <a:off x="1143000" y="2286000"/>
            <a:ext cx="2971440" cy="3657240"/>
          </a:xfrm>
          <a:prstGeom prst="foldedCorner">
            <a:avLst>
              <a:gd name="adj" fmla="val 12500"/>
            </a:avLst>
          </a:prstGeom>
          <a:solidFill>
            <a:srgbClr val="ffd74c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//(C++)</a:t>
            </a: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InitializeSystem(…);</a:t>
            </a: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ReadMapData(…);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GetPosition(…);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DisplayBrightness(…);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GetWeather(…);</a:t>
            </a:r>
            <a:br>
              <a:rPr sz="1800"/>
            </a:b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Update(…);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Reboot(…);</a:t>
            </a:r>
            <a:br>
              <a:rPr sz="1800"/>
            </a:br>
            <a:br>
              <a:rPr sz="1800"/>
            </a:br>
            <a:endParaRPr b="0" lang="en-US" sz="1800" spc="-1" strike="noStrike">
              <a:latin typeface="Arial"/>
            </a:endParaRPr>
          </a:p>
        </p:txBody>
      </p:sp>
      <p:sp>
        <p:nvSpPr>
          <p:cNvPr id="319" name=""/>
          <p:cNvSpPr/>
          <p:nvPr/>
        </p:nvSpPr>
        <p:spPr>
          <a:xfrm>
            <a:off x="6858000" y="2286000"/>
            <a:ext cx="2971440" cy="3657240"/>
          </a:xfrm>
          <a:prstGeom prst="foldedCorner">
            <a:avLst>
              <a:gd name="adj" fmla="val 12500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// QML</a:t>
            </a: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Window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TitleBar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Clock {…}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MainMap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ShipMarker{…}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BottomBar {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  InfoLine{…}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20" name=""/>
          <p:cNvSpPr/>
          <p:nvPr/>
        </p:nvSpPr>
        <p:spPr>
          <a:xfrm flipV="1">
            <a:off x="5653440" y="1556640"/>
            <a:ext cx="0" cy="453096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9760" cy="64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Compile Process</a:t>
            </a:r>
            <a:endParaRPr b="1" lang="en-US" sz="4400" spc="-1" strike="noStrike">
              <a:latin typeface="Arial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539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latin typeface="Arial"/>
              </a:rPr>
              <a:t>Test On Desktop (fast)</a:t>
            </a:r>
            <a:endParaRPr b="0" lang="en-US" sz="3200" spc="-1" strike="noStrike"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39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latin typeface="Arial"/>
              </a:rPr>
              <a:t>Test On Hardware (slow)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324" name=""/>
          <p:cNvSpPr/>
          <p:nvPr/>
        </p:nvSpPr>
        <p:spPr>
          <a:xfrm>
            <a:off x="1600200" y="2514600"/>
            <a:ext cx="1142640" cy="1371240"/>
          </a:xfrm>
          <a:prstGeom prst="foldedCorner">
            <a:avLst>
              <a:gd name="adj" fmla="val 12500"/>
            </a:avLst>
          </a:prstGeom>
          <a:solidFill>
            <a:srgbClr val="ffd74c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.h /.cpp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(C++)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25" name=""/>
          <p:cNvSpPr/>
          <p:nvPr/>
        </p:nvSpPr>
        <p:spPr>
          <a:xfrm>
            <a:off x="3886200" y="2514600"/>
            <a:ext cx="1142640" cy="1371240"/>
          </a:xfrm>
          <a:prstGeom prst="foldedCorner">
            <a:avLst>
              <a:gd name="adj" fmla="val 12500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.qml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(QML)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6" name=""/>
          <p:cNvSpPr/>
          <p:nvPr/>
        </p:nvSpPr>
        <p:spPr>
          <a:xfrm>
            <a:off x="2286000" y="4572000"/>
            <a:ext cx="1828440" cy="45684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Compiler</a:t>
            </a:r>
            <a:endParaRPr b="0" lang="en-US" sz="1800" spc="-1" strike="noStrike">
              <a:latin typeface="Arial"/>
            </a:endParaRPr>
          </a:p>
        </p:txBody>
      </p:sp>
      <p:cxnSp>
        <p:nvCxnSpPr>
          <p:cNvPr id="327" name=""/>
          <p:cNvCxnSpPr>
            <a:stCxn id="324" idx="2"/>
            <a:endCxn id="326" idx="0"/>
          </p:cNvCxnSpPr>
          <p:nvPr/>
        </p:nvCxnSpPr>
        <p:spPr>
          <a:xfrm flipH="1" rot="16200000">
            <a:off x="2342520" y="3714480"/>
            <a:ext cx="686520" cy="1028880"/>
          </a:xfrm>
          <a:prstGeom prst="bentConnector3">
            <a:avLst>
              <a:gd name="adj1" fmla="val 50000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cxnSp>
        <p:nvCxnSpPr>
          <p:cNvPr id="328" name=""/>
          <p:cNvCxnSpPr>
            <a:stCxn id="325" idx="2"/>
            <a:endCxn id="326" idx="0"/>
          </p:cNvCxnSpPr>
          <p:nvPr/>
        </p:nvCxnSpPr>
        <p:spPr>
          <a:xfrm rot="5400000">
            <a:off x="3485520" y="3600360"/>
            <a:ext cx="686520" cy="1257840"/>
          </a:xfrm>
          <a:prstGeom prst="bentConnector3">
            <a:avLst>
              <a:gd name="adj1" fmla="val 50000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329" name=""/>
          <p:cNvSpPr/>
          <p:nvPr/>
        </p:nvSpPr>
        <p:spPr>
          <a:xfrm>
            <a:off x="2406600" y="5486400"/>
            <a:ext cx="1599840" cy="685440"/>
          </a:xfrm>
          <a:prstGeom prst="rect">
            <a:avLst/>
          </a:prstGeom>
          <a:solidFill>
            <a:srgbClr val="ffffff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Check on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Desktop</a:t>
            </a:r>
            <a:endParaRPr b="0" lang="en-US" sz="1800" spc="-1" strike="noStrike">
              <a:latin typeface="Arial"/>
            </a:endParaRPr>
          </a:p>
        </p:txBody>
      </p:sp>
      <p:cxnSp>
        <p:nvCxnSpPr>
          <p:cNvPr id="330" name=""/>
          <p:cNvCxnSpPr>
            <a:stCxn id="326" idx="2"/>
            <a:endCxn id="329" idx="0"/>
          </p:cNvCxnSpPr>
          <p:nvPr/>
        </p:nvCxnSpPr>
        <p:spPr>
          <a:xfrm flipH="1" rot="16200000">
            <a:off x="2974680" y="5254200"/>
            <a:ext cx="457920" cy="6840"/>
          </a:xfrm>
          <a:prstGeom prst="bentConnector3">
            <a:avLst>
              <a:gd name="adj1" fmla="val 49960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331" name=""/>
          <p:cNvSpPr/>
          <p:nvPr/>
        </p:nvSpPr>
        <p:spPr>
          <a:xfrm>
            <a:off x="7086600" y="2286000"/>
            <a:ext cx="1142640" cy="1371240"/>
          </a:xfrm>
          <a:prstGeom prst="foldedCorner">
            <a:avLst>
              <a:gd name="adj" fmla="val 12500"/>
            </a:avLst>
          </a:prstGeom>
          <a:solidFill>
            <a:srgbClr val="ffd74c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.h /.cpp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(C++)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32" name=""/>
          <p:cNvSpPr/>
          <p:nvPr/>
        </p:nvSpPr>
        <p:spPr>
          <a:xfrm>
            <a:off x="9372600" y="2286000"/>
            <a:ext cx="1142640" cy="1371240"/>
          </a:xfrm>
          <a:prstGeom prst="foldedCorner">
            <a:avLst>
              <a:gd name="adj" fmla="val 12500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.qml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(QML)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3" name=""/>
          <p:cNvSpPr/>
          <p:nvPr/>
        </p:nvSpPr>
        <p:spPr>
          <a:xfrm>
            <a:off x="8001000" y="4114800"/>
            <a:ext cx="1828440" cy="45684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Cross-Compiler</a:t>
            </a:r>
            <a:endParaRPr b="0" lang="en-US" sz="1800" spc="-1" strike="noStrike">
              <a:latin typeface="Arial"/>
            </a:endParaRPr>
          </a:p>
        </p:txBody>
      </p:sp>
      <p:cxnSp>
        <p:nvCxnSpPr>
          <p:cNvPr id="334" name=""/>
          <p:cNvCxnSpPr>
            <a:stCxn id="331" idx="2"/>
            <a:endCxn id="333" idx="0"/>
          </p:cNvCxnSpPr>
          <p:nvPr/>
        </p:nvCxnSpPr>
        <p:spPr>
          <a:xfrm flipH="1" rot="16200000">
            <a:off x="8057880" y="3257280"/>
            <a:ext cx="457920" cy="1257480"/>
          </a:xfrm>
          <a:prstGeom prst="bentConnector3">
            <a:avLst>
              <a:gd name="adj1" fmla="val 49960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cxnSp>
        <p:nvCxnSpPr>
          <p:cNvPr id="335" name=""/>
          <p:cNvCxnSpPr>
            <a:stCxn id="332" idx="2"/>
            <a:endCxn id="333" idx="0"/>
          </p:cNvCxnSpPr>
          <p:nvPr/>
        </p:nvCxnSpPr>
        <p:spPr>
          <a:xfrm rot="5400000">
            <a:off x="9200520" y="3371400"/>
            <a:ext cx="457920" cy="1029240"/>
          </a:xfrm>
          <a:prstGeom prst="bentConnector3">
            <a:avLst>
              <a:gd name="adj1" fmla="val 49960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336" name=""/>
          <p:cNvSpPr/>
          <p:nvPr/>
        </p:nvSpPr>
        <p:spPr>
          <a:xfrm>
            <a:off x="8109000" y="5486400"/>
            <a:ext cx="1599840" cy="685440"/>
          </a:xfrm>
          <a:prstGeom prst="rect">
            <a:avLst/>
          </a:prstGeom>
          <a:solidFill>
            <a:srgbClr val="ffffff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Check on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X2-Panel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37" name=""/>
          <p:cNvSpPr/>
          <p:nvPr/>
        </p:nvSpPr>
        <p:spPr>
          <a:xfrm>
            <a:off x="8915400" y="4572000"/>
            <a:ext cx="360" cy="1009440"/>
          </a:xfrm>
          <a:prstGeom prst="line">
            <a:avLst/>
          </a:prstGeom>
          <a:ln w="0">
            <a:solidFill>
              <a:srgbClr val="203864"/>
            </a:solidFill>
            <a:headEnd len="med" type="oval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180000" bIns="180000" anchor="ctr" anchorCtr="1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Copy 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38" name=""/>
          <p:cNvSpPr/>
          <p:nvPr/>
        </p:nvSpPr>
        <p:spPr>
          <a:xfrm>
            <a:off x="10972800" y="3765600"/>
            <a:ext cx="914040" cy="1142640"/>
          </a:xfrm>
          <a:prstGeom prst="foldedCorner">
            <a:avLst>
              <a:gd name="adj" fmla="val 12500"/>
            </a:avLst>
          </a:prstGeom>
          <a:solidFill>
            <a:srgbClr val="43c33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Qt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SDK</a:t>
            </a:r>
            <a:endParaRPr b="0" lang="en-US" sz="1800" spc="-1" strike="noStrike">
              <a:latin typeface="Arial"/>
            </a:endParaRPr>
          </a:p>
        </p:txBody>
      </p:sp>
      <p:cxnSp>
        <p:nvCxnSpPr>
          <p:cNvPr id="339" name=""/>
          <p:cNvCxnSpPr>
            <a:stCxn id="338" idx="1"/>
            <a:endCxn id="333" idx="3"/>
          </p:cNvCxnSpPr>
          <p:nvPr/>
        </p:nvCxnSpPr>
        <p:spPr>
          <a:xfrm flipV="1" rot="10800000">
            <a:off x="9829440" y="4336560"/>
            <a:ext cx="1143720" cy="6480"/>
          </a:xfrm>
          <a:prstGeom prst="bentConnector3">
            <a:avLst>
              <a:gd name="adj1" fmla="val 50031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340" name=""/>
          <p:cNvSpPr/>
          <p:nvPr/>
        </p:nvSpPr>
        <p:spPr>
          <a:xfrm>
            <a:off x="2406600" y="5486400"/>
            <a:ext cx="1599840" cy="685440"/>
          </a:xfrm>
          <a:prstGeom prst="rect">
            <a:avLst/>
          </a:prstGeom>
          <a:solidFill>
            <a:srgbClr val="ffffff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Check on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Desktop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9760" cy="64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1" lang="en-US" sz="4400" spc="-1" strike="noStrike">
                <a:latin typeface="Arial"/>
              </a:rPr>
              <a:t>Flutter</a:t>
            </a:r>
            <a:endParaRPr b="1" lang="en-US" sz="4400" spc="-1" strike="noStrike">
              <a:latin typeface="Arial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Started in 2015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But really made usable in 2018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The most important aspect to know about flutter is, that its supported by Google. 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18a303"/>
                </a:solidFill>
                <a:latin typeface="Arial"/>
              </a:rPr>
              <a:t>This is good: </a:t>
            </a:r>
            <a:r>
              <a:rPr b="0" lang="en-US" sz="2800" spc="-1" strike="noStrike">
                <a:latin typeface="Arial"/>
              </a:rPr>
              <a:t>A lot of free, high-quality maintainance flows into the language, graphics, elements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c5c00"/>
                </a:solidFill>
                <a:latin typeface="Arial"/>
              </a:rPr>
              <a:t>But this is also bad:</a:t>
            </a:r>
            <a:r>
              <a:rPr b="0" lang="en-US" sz="2800" spc="-1" strike="noStrike">
                <a:latin typeface="Arial"/>
              </a:rPr>
              <a:t> Google has a bad history of abandoning technologies. </a:t>
            </a:r>
            <a:br>
              <a:rPr sz="2800"/>
            </a:br>
            <a:r>
              <a:rPr b="0" lang="en-US" sz="2800" spc="-1" strike="noStrike">
                <a:latin typeface="Arial"/>
              </a:rPr>
              <a:t>My Prediction: Google-Flutter-Support will safely stay for 5 years but after that anything is possible.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9760" cy="64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1" lang="en-US" sz="4400" spc="-1" strike="noStrike">
                <a:latin typeface="Arial"/>
              </a:rPr>
              <a:t>Flutter is designed for Mobile Phones</a:t>
            </a:r>
            <a:endParaRPr b="1" lang="en-US" sz="4400" spc="-1" strike="noStrike">
              <a:latin typeface="Arial"/>
            </a:endParaRPr>
          </a:p>
        </p:txBody>
      </p:sp>
      <p:sp>
        <p:nvSpPr>
          <p:cNvPr id="34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This is what Flutter is most used for: </a:t>
            </a:r>
            <a:br>
              <a:rPr sz="3200"/>
            </a:br>
            <a:r>
              <a:rPr b="0" lang="en-US" sz="3200" spc="-1" strike="noStrike">
                <a:latin typeface="Arial"/>
              </a:rPr>
              <a:t>Android and iOS Applications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It works on Embedded because it build in a Plugin-Way: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So-Called Embedders make it possible to run the same Bundle on a different Platform, An Engine is also needed which must be compiled for the same platform 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345" name=""/>
          <p:cNvSpPr/>
          <p:nvPr/>
        </p:nvSpPr>
        <p:spPr>
          <a:xfrm>
            <a:off x="1143000" y="5018760"/>
            <a:ext cx="1828800" cy="127404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br>
              <a:rPr sz="1800"/>
            </a:br>
            <a:br>
              <a:rPr sz="1800"/>
            </a:br>
            <a:r>
              <a:rPr b="0" lang="en-US" sz="1800" spc="-1" strike="noStrike">
                <a:latin typeface="Arial"/>
              </a:rPr>
              <a:t>iOS Embedder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46" name=""/>
          <p:cNvSpPr/>
          <p:nvPr/>
        </p:nvSpPr>
        <p:spPr>
          <a:xfrm>
            <a:off x="2971800" y="5149800"/>
            <a:ext cx="914400" cy="114300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br>
              <a:rPr sz="1800"/>
            </a:br>
            <a:br>
              <a:rPr sz="1800"/>
            </a:br>
            <a:r>
              <a:rPr b="0" lang="en-US" sz="1800" spc="-1" strike="noStrike">
                <a:latin typeface="Arial"/>
              </a:rPr>
              <a:t>Flutter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Engine</a:t>
            </a:r>
            <a:endParaRPr b="0" lang="en-US" sz="1800" spc="-1" strike="noStrike">
              <a:latin typeface="Arial"/>
            </a:endParaRPr>
          </a:p>
        </p:txBody>
      </p:sp>
      <p:grpSp>
        <p:nvGrpSpPr>
          <p:cNvPr id="347" name=""/>
          <p:cNvGrpSpPr/>
          <p:nvPr/>
        </p:nvGrpSpPr>
        <p:grpSpPr>
          <a:xfrm>
            <a:off x="1371600" y="4692600"/>
            <a:ext cx="2286000" cy="914400"/>
            <a:chOff x="1371600" y="4692600"/>
            <a:chExt cx="2286000" cy="914400"/>
          </a:xfrm>
        </p:grpSpPr>
        <p:sp>
          <p:nvSpPr>
            <p:cNvPr id="348" name=""/>
            <p:cNvSpPr/>
            <p:nvPr/>
          </p:nvSpPr>
          <p:spPr>
            <a:xfrm>
              <a:off x="1371600" y="4692600"/>
              <a:ext cx="2286000" cy="914400"/>
            </a:xfrm>
            <a:custGeom>
              <a:avLst/>
              <a:gdLst/>
              <a:ahLst/>
              <a:rect l="0" t="0" r="r" b="b"/>
              <a:pathLst>
                <a:path w="6350" h="2540">
                  <a:moveTo>
                    <a:pt x="0" y="2540"/>
                  </a:moveTo>
                  <a:lnTo>
                    <a:pt x="0" y="0"/>
                  </a:lnTo>
                  <a:lnTo>
                    <a:pt x="6350" y="0"/>
                  </a:lnTo>
                  <a:lnTo>
                    <a:pt x="6350" y="2540"/>
                  </a:lnTo>
                  <a:lnTo>
                    <a:pt x="0" y="2540"/>
                  </a:lnTo>
                  <a:close/>
                </a:path>
              </a:pathLst>
            </a:custGeom>
            <a:solidFill>
              <a:srgbClr val="aadcf7"/>
            </a:solidFill>
            <a:ln w="0">
              <a:solidFill>
                <a:srgbClr val="203864"/>
              </a:solidFill>
            </a:ln>
          </p:spPr>
        </p:sp>
        <p:sp>
          <p:nvSpPr>
            <p:cNvPr id="349" name=""/>
            <p:cNvSpPr/>
            <p:nvPr/>
          </p:nvSpPr>
          <p:spPr>
            <a:xfrm>
              <a:off x="2312280" y="4943880"/>
              <a:ext cx="151560" cy="157320"/>
            </a:xfrm>
            <a:custGeom>
              <a:avLst/>
              <a:gdLst/>
              <a:ahLst/>
              <a:rect l="0" t="0" r="r" b="b"/>
              <a:pathLst>
                <a:path w="421" h="437">
                  <a:moveTo>
                    <a:pt x="360" y="437"/>
                  </a:moveTo>
                  <a:lnTo>
                    <a:pt x="310" y="309"/>
                  </a:lnTo>
                  <a:lnTo>
                    <a:pt x="111" y="309"/>
                  </a:lnTo>
                  <a:lnTo>
                    <a:pt x="61" y="437"/>
                  </a:lnTo>
                  <a:lnTo>
                    <a:pt x="0" y="437"/>
                  </a:lnTo>
                  <a:lnTo>
                    <a:pt x="178" y="0"/>
                  </a:lnTo>
                  <a:lnTo>
                    <a:pt x="245" y="0"/>
                  </a:lnTo>
                  <a:lnTo>
                    <a:pt x="421" y="437"/>
                  </a:lnTo>
                  <a:lnTo>
                    <a:pt x="360" y="437"/>
                  </a:lnTo>
                  <a:moveTo>
                    <a:pt x="211" y="44"/>
                  </a:moveTo>
                  <a:lnTo>
                    <a:pt x="208" y="53"/>
                  </a:lnTo>
                  <a:lnTo>
                    <a:pt x="204" y="67"/>
                  </a:lnTo>
                  <a:lnTo>
                    <a:pt x="198" y="82"/>
                  </a:lnTo>
                  <a:lnTo>
                    <a:pt x="185" y="119"/>
                  </a:lnTo>
                  <a:lnTo>
                    <a:pt x="129" y="263"/>
                  </a:lnTo>
                  <a:lnTo>
                    <a:pt x="293" y="263"/>
                  </a:lnTo>
                  <a:lnTo>
                    <a:pt x="237" y="118"/>
                  </a:lnTo>
                  <a:lnTo>
                    <a:pt x="232" y="107"/>
                  </a:lnTo>
                  <a:lnTo>
                    <a:pt x="228" y="96"/>
                  </a:lnTo>
                  <a:lnTo>
                    <a:pt x="219" y="70"/>
                  </a:lnTo>
                  <a:lnTo>
                    <a:pt x="211" y="44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</p:sp>
        <p:sp>
          <p:nvSpPr>
            <p:cNvPr id="350" name=""/>
            <p:cNvSpPr/>
            <p:nvPr/>
          </p:nvSpPr>
          <p:spPr>
            <a:xfrm>
              <a:off x="2478600" y="4978080"/>
              <a:ext cx="102960" cy="170640"/>
            </a:xfrm>
            <a:custGeom>
              <a:avLst/>
              <a:gdLst/>
              <a:ahLst/>
              <a:rect l="0" t="0" r="r" b="b"/>
              <a:pathLst>
                <a:path w="286" h="474">
                  <a:moveTo>
                    <a:pt x="286" y="172"/>
                  </a:moveTo>
                  <a:lnTo>
                    <a:pt x="284" y="214"/>
                  </a:lnTo>
                  <a:lnTo>
                    <a:pt x="282" y="232"/>
                  </a:lnTo>
                  <a:lnTo>
                    <a:pt x="278" y="249"/>
                  </a:lnTo>
                  <a:lnTo>
                    <a:pt x="274" y="265"/>
                  </a:lnTo>
                  <a:lnTo>
                    <a:pt x="269" y="280"/>
                  </a:lnTo>
                  <a:lnTo>
                    <a:pt x="262" y="293"/>
                  </a:lnTo>
                  <a:lnTo>
                    <a:pt x="255" y="304"/>
                  </a:lnTo>
                  <a:lnTo>
                    <a:pt x="247" y="315"/>
                  </a:lnTo>
                  <a:lnTo>
                    <a:pt x="238" y="324"/>
                  </a:lnTo>
                  <a:lnTo>
                    <a:pt x="228" y="331"/>
                  </a:lnTo>
                  <a:lnTo>
                    <a:pt x="217" y="337"/>
                  </a:lnTo>
                  <a:lnTo>
                    <a:pt x="205" y="342"/>
                  </a:lnTo>
                  <a:lnTo>
                    <a:pt x="192" y="346"/>
                  </a:lnTo>
                  <a:lnTo>
                    <a:pt x="178" y="348"/>
                  </a:lnTo>
                  <a:lnTo>
                    <a:pt x="163" y="348"/>
                  </a:lnTo>
                  <a:lnTo>
                    <a:pt x="153" y="348"/>
                  </a:lnTo>
                  <a:lnTo>
                    <a:pt x="144" y="347"/>
                  </a:lnTo>
                  <a:lnTo>
                    <a:pt x="135" y="346"/>
                  </a:lnTo>
                  <a:lnTo>
                    <a:pt x="127" y="345"/>
                  </a:lnTo>
                  <a:lnTo>
                    <a:pt x="119" y="343"/>
                  </a:lnTo>
                  <a:lnTo>
                    <a:pt x="112" y="340"/>
                  </a:lnTo>
                  <a:lnTo>
                    <a:pt x="105" y="337"/>
                  </a:lnTo>
                  <a:lnTo>
                    <a:pt x="98" y="334"/>
                  </a:lnTo>
                  <a:lnTo>
                    <a:pt x="91" y="330"/>
                  </a:lnTo>
                  <a:lnTo>
                    <a:pt x="86" y="325"/>
                  </a:lnTo>
                  <a:lnTo>
                    <a:pt x="80" y="321"/>
                  </a:lnTo>
                  <a:lnTo>
                    <a:pt x="75" y="315"/>
                  </a:lnTo>
                  <a:lnTo>
                    <a:pt x="70" y="310"/>
                  </a:lnTo>
                  <a:lnTo>
                    <a:pt x="66" y="304"/>
                  </a:lnTo>
                  <a:lnTo>
                    <a:pt x="62" y="297"/>
                  </a:lnTo>
                  <a:lnTo>
                    <a:pt x="58" y="290"/>
                  </a:lnTo>
                  <a:lnTo>
                    <a:pt x="57" y="290"/>
                  </a:lnTo>
                  <a:lnTo>
                    <a:pt x="57" y="290"/>
                  </a:lnTo>
                  <a:lnTo>
                    <a:pt x="57" y="290"/>
                  </a:lnTo>
                  <a:lnTo>
                    <a:pt x="57" y="291"/>
                  </a:lnTo>
                  <a:lnTo>
                    <a:pt x="57" y="294"/>
                  </a:lnTo>
                  <a:lnTo>
                    <a:pt x="58" y="304"/>
                  </a:lnTo>
                  <a:lnTo>
                    <a:pt x="58" y="343"/>
                  </a:lnTo>
                  <a:lnTo>
                    <a:pt x="58" y="474"/>
                  </a:lnTo>
                  <a:lnTo>
                    <a:pt x="2" y="474"/>
                  </a:lnTo>
                  <a:lnTo>
                    <a:pt x="2" y="75"/>
                  </a:lnTo>
                  <a:lnTo>
                    <a:pt x="2" y="31"/>
                  </a:lnTo>
                  <a:lnTo>
                    <a:pt x="1" y="16"/>
                  </a:lnTo>
                  <a:lnTo>
                    <a:pt x="0" y="6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5" y="7"/>
                  </a:lnTo>
                  <a:lnTo>
                    <a:pt x="55" y="9"/>
                  </a:lnTo>
                  <a:lnTo>
                    <a:pt x="55" y="15"/>
                  </a:lnTo>
                  <a:lnTo>
                    <a:pt x="57" y="38"/>
                  </a:lnTo>
                  <a:lnTo>
                    <a:pt x="57" y="60"/>
                  </a:lnTo>
                  <a:lnTo>
                    <a:pt x="59" y="60"/>
                  </a:lnTo>
                  <a:lnTo>
                    <a:pt x="63" y="52"/>
                  </a:lnTo>
                  <a:lnTo>
                    <a:pt x="67" y="45"/>
                  </a:lnTo>
                  <a:lnTo>
                    <a:pt x="71" y="39"/>
                  </a:lnTo>
                  <a:lnTo>
                    <a:pt x="76" y="33"/>
                  </a:lnTo>
                  <a:lnTo>
                    <a:pt x="81" y="28"/>
                  </a:lnTo>
                  <a:lnTo>
                    <a:pt x="86" y="23"/>
                  </a:lnTo>
                  <a:lnTo>
                    <a:pt x="92" y="18"/>
                  </a:lnTo>
                  <a:lnTo>
                    <a:pt x="98" y="14"/>
                  </a:lnTo>
                  <a:lnTo>
                    <a:pt x="104" y="11"/>
                  </a:lnTo>
                  <a:lnTo>
                    <a:pt x="111" y="8"/>
                  </a:lnTo>
                  <a:lnTo>
                    <a:pt x="119" y="6"/>
                  </a:lnTo>
                  <a:lnTo>
                    <a:pt x="126" y="4"/>
                  </a:lnTo>
                  <a:lnTo>
                    <a:pt x="135" y="2"/>
                  </a:lnTo>
                  <a:lnTo>
                    <a:pt x="144" y="1"/>
                  </a:lnTo>
                  <a:lnTo>
                    <a:pt x="153" y="0"/>
                  </a:lnTo>
                  <a:lnTo>
                    <a:pt x="163" y="0"/>
                  </a:lnTo>
                  <a:lnTo>
                    <a:pt x="178" y="1"/>
                  </a:lnTo>
                  <a:lnTo>
                    <a:pt x="192" y="3"/>
                  </a:lnTo>
                  <a:lnTo>
                    <a:pt x="198" y="4"/>
                  </a:lnTo>
                  <a:lnTo>
                    <a:pt x="205" y="6"/>
                  </a:lnTo>
                  <a:lnTo>
                    <a:pt x="211" y="8"/>
                  </a:lnTo>
                  <a:lnTo>
                    <a:pt x="217" y="10"/>
                  </a:lnTo>
                  <a:lnTo>
                    <a:pt x="222" y="13"/>
                  </a:lnTo>
                  <a:lnTo>
                    <a:pt x="228" y="16"/>
                  </a:lnTo>
                  <a:lnTo>
                    <a:pt x="233" y="20"/>
                  </a:lnTo>
                  <a:lnTo>
                    <a:pt x="238" y="23"/>
                  </a:lnTo>
                  <a:lnTo>
                    <a:pt x="243" y="27"/>
                  </a:lnTo>
                  <a:lnTo>
                    <a:pt x="247" y="32"/>
                  </a:lnTo>
                  <a:lnTo>
                    <a:pt x="251" y="37"/>
                  </a:lnTo>
                  <a:lnTo>
                    <a:pt x="255" y="42"/>
                  </a:lnTo>
                  <a:lnTo>
                    <a:pt x="259" y="47"/>
                  </a:lnTo>
                  <a:lnTo>
                    <a:pt x="262" y="53"/>
                  </a:lnTo>
                  <a:lnTo>
                    <a:pt x="266" y="59"/>
                  </a:lnTo>
                  <a:lnTo>
                    <a:pt x="269" y="65"/>
                  </a:lnTo>
                  <a:lnTo>
                    <a:pt x="274" y="80"/>
                  </a:lnTo>
                  <a:lnTo>
                    <a:pt x="278" y="95"/>
                  </a:lnTo>
                  <a:lnTo>
                    <a:pt x="282" y="112"/>
                  </a:lnTo>
                  <a:lnTo>
                    <a:pt x="284" y="131"/>
                  </a:lnTo>
                  <a:lnTo>
                    <a:pt x="286" y="151"/>
                  </a:lnTo>
                  <a:lnTo>
                    <a:pt x="286" y="172"/>
                  </a:lnTo>
                  <a:moveTo>
                    <a:pt x="227" y="174"/>
                  </a:moveTo>
                  <a:lnTo>
                    <a:pt x="227" y="157"/>
                  </a:lnTo>
                  <a:lnTo>
                    <a:pt x="226" y="141"/>
                  </a:lnTo>
                  <a:lnTo>
                    <a:pt x="225" y="127"/>
                  </a:lnTo>
                  <a:lnTo>
                    <a:pt x="223" y="113"/>
                  </a:lnTo>
                  <a:lnTo>
                    <a:pt x="220" y="102"/>
                  </a:lnTo>
                  <a:lnTo>
                    <a:pt x="217" y="91"/>
                  </a:lnTo>
                  <a:lnTo>
                    <a:pt x="213" y="81"/>
                  </a:lnTo>
                  <a:lnTo>
                    <a:pt x="211" y="77"/>
                  </a:lnTo>
                  <a:lnTo>
                    <a:pt x="208" y="73"/>
                  </a:lnTo>
                  <a:lnTo>
                    <a:pt x="206" y="70"/>
                  </a:lnTo>
                  <a:lnTo>
                    <a:pt x="203" y="66"/>
                  </a:lnTo>
                  <a:lnTo>
                    <a:pt x="201" y="63"/>
                  </a:lnTo>
                  <a:lnTo>
                    <a:pt x="198" y="60"/>
                  </a:lnTo>
                  <a:lnTo>
                    <a:pt x="194" y="57"/>
                  </a:lnTo>
                  <a:lnTo>
                    <a:pt x="191" y="55"/>
                  </a:lnTo>
                  <a:lnTo>
                    <a:pt x="188" y="53"/>
                  </a:lnTo>
                  <a:lnTo>
                    <a:pt x="184" y="51"/>
                  </a:lnTo>
                  <a:lnTo>
                    <a:pt x="180" y="49"/>
                  </a:lnTo>
                  <a:lnTo>
                    <a:pt x="176" y="47"/>
                  </a:lnTo>
                  <a:lnTo>
                    <a:pt x="172" y="46"/>
                  </a:lnTo>
                  <a:lnTo>
                    <a:pt x="168" y="45"/>
                  </a:lnTo>
                  <a:lnTo>
                    <a:pt x="163" y="44"/>
                  </a:lnTo>
                  <a:lnTo>
                    <a:pt x="158" y="44"/>
                  </a:lnTo>
                  <a:lnTo>
                    <a:pt x="148" y="43"/>
                  </a:lnTo>
                  <a:lnTo>
                    <a:pt x="140" y="43"/>
                  </a:lnTo>
                  <a:lnTo>
                    <a:pt x="133" y="44"/>
                  </a:lnTo>
                  <a:lnTo>
                    <a:pt x="125" y="45"/>
                  </a:lnTo>
                  <a:lnTo>
                    <a:pt x="119" y="47"/>
                  </a:lnTo>
                  <a:lnTo>
                    <a:pt x="112" y="49"/>
                  </a:lnTo>
                  <a:lnTo>
                    <a:pt x="107" y="51"/>
                  </a:lnTo>
                  <a:lnTo>
                    <a:pt x="101" y="54"/>
                  </a:lnTo>
                  <a:lnTo>
                    <a:pt x="99" y="55"/>
                  </a:lnTo>
                  <a:lnTo>
                    <a:pt x="96" y="57"/>
                  </a:lnTo>
                  <a:lnTo>
                    <a:pt x="92" y="61"/>
                  </a:lnTo>
                  <a:lnTo>
                    <a:pt x="88" y="65"/>
                  </a:lnTo>
                  <a:lnTo>
                    <a:pt x="84" y="70"/>
                  </a:lnTo>
                  <a:lnTo>
                    <a:pt x="80" y="75"/>
                  </a:lnTo>
                  <a:lnTo>
                    <a:pt x="76" y="81"/>
                  </a:lnTo>
                  <a:lnTo>
                    <a:pt x="73" y="87"/>
                  </a:lnTo>
                  <a:lnTo>
                    <a:pt x="70" y="94"/>
                  </a:lnTo>
                  <a:lnTo>
                    <a:pt x="68" y="101"/>
                  </a:lnTo>
                  <a:lnTo>
                    <a:pt x="66" y="108"/>
                  </a:lnTo>
                  <a:lnTo>
                    <a:pt x="64" y="117"/>
                  </a:lnTo>
                  <a:lnTo>
                    <a:pt x="62" y="126"/>
                  </a:lnTo>
                  <a:lnTo>
                    <a:pt x="61" y="135"/>
                  </a:lnTo>
                  <a:lnTo>
                    <a:pt x="59" y="145"/>
                  </a:lnTo>
                  <a:lnTo>
                    <a:pt x="59" y="155"/>
                  </a:lnTo>
                  <a:lnTo>
                    <a:pt x="58" y="178"/>
                  </a:lnTo>
                  <a:lnTo>
                    <a:pt x="58" y="194"/>
                  </a:lnTo>
                  <a:lnTo>
                    <a:pt x="59" y="209"/>
                  </a:lnTo>
                  <a:lnTo>
                    <a:pt x="61" y="223"/>
                  </a:lnTo>
                  <a:lnTo>
                    <a:pt x="63" y="236"/>
                  </a:lnTo>
                  <a:lnTo>
                    <a:pt x="66" y="247"/>
                  </a:lnTo>
                  <a:lnTo>
                    <a:pt x="70" y="258"/>
                  </a:lnTo>
                  <a:lnTo>
                    <a:pt x="72" y="263"/>
                  </a:lnTo>
                  <a:lnTo>
                    <a:pt x="74" y="267"/>
                  </a:lnTo>
                  <a:lnTo>
                    <a:pt x="77" y="272"/>
                  </a:lnTo>
                  <a:lnTo>
                    <a:pt x="79" y="276"/>
                  </a:lnTo>
                  <a:lnTo>
                    <a:pt x="82" y="279"/>
                  </a:lnTo>
                  <a:lnTo>
                    <a:pt x="85" y="283"/>
                  </a:lnTo>
                  <a:lnTo>
                    <a:pt x="88" y="286"/>
                  </a:lnTo>
                  <a:lnTo>
                    <a:pt x="91" y="289"/>
                  </a:lnTo>
                  <a:lnTo>
                    <a:pt x="95" y="292"/>
                  </a:lnTo>
                  <a:lnTo>
                    <a:pt x="99" y="295"/>
                  </a:lnTo>
                  <a:lnTo>
                    <a:pt x="103" y="297"/>
                  </a:lnTo>
                  <a:lnTo>
                    <a:pt x="107" y="299"/>
                  </a:lnTo>
                  <a:lnTo>
                    <a:pt x="111" y="301"/>
                  </a:lnTo>
                  <a:lnTo>
                    <a:pt x="116" y="303"/>
                  </a:lnTo>
                  <a:lnTo>
                    <a:pt x="121" y="304"/>
                  </a:lnTo>
                  <a:lnTo>
                    <a:pt x="126" y="305"/>
                  </a:lnTo>
                  <a:lnTo>
                    <a:pt x="131" y="306"/>
                  </a:lnTo>
                  <a:lnTo>
                    <a:pt x="136" y="307"/>
                  </a:lnTo>
                  <a:lnTo>
                    <a:pt x="148" y="307"/>
                  </a:lnTo>
                  <a:lnTo>
                    <a:pt x="158" y="307"/>
                  </a:lnTo>
                  <a:lnTo>
                    <a:pt x="162" y="306"/>
                  </a:lnTo>
                  <a:lnTo>
                    <a:pt x="167" y="305"/>
                  </a:lnTo>
                  <a:lnTo>
                    <a:pt x="171" y="304"/>
                  </a:lnTo>
                  <a:lnTo>
                    <a:pt x="176" y="303"/>
                  </a:lnTo>
                  <a:lnTo>
                    <a:pt x="180" y="301"/>
                  </a:lnTo>
                  <a:lnTo>
                    <a:pt x="184" y="299"/>
                  </a:lnTo>
                  <a:lnTo>
                    <a:pt x="187" y="297"/>
                  </a:lnTo>
                  <a:lnTo>
                    <a:pt x="191" y="295"/>
                  </a:lnTo>
                  <a:lnTo>
                    <a:pt x="194" y="293"/>
                  </a:lnTo>
                  <a:lnTo>
                    <a:pt x="197" y="290"/>
                  </a:lnTo>
                  <a:lnTo>
                    <a:pt x="200" y="287"/>
                  </a:lnTo>
                  <a:lnTo>
                    <a:pt x="203" y="284"/>
                  </a:lnTo>
                  <a:lnTo>
                    <a:pt x="206" y="280"/>
                  </a:lnTo>
                  <a:lnTo>
                    <a:pt x="208" y="276"/>
                  </a:lnTo>
                  <a:lnTo>
                    <a:pt x="211" y="272"/>
                  </a:lnTo>
                  <a:lnTo>
                    <a:pt x="213" y="268"/>
                  </a:lnTo>
                  <a:lnTo>
                    <a:pt x="217" y="258"/>
                  </a:lnTo>
                  <a:lnTo>
                    <a:pt x="220" y="248"/>
                  </a:lnTo>
                  <a:lnTo>
                    <a:pt x="223" y="235"/>
                  </a:lnTo>
                  <a:lnTo>
                    <a:pt x="225" y="222"/>
                  </a:lnTo>
                  <a:lnTo>
                    <a:pt x="226" y="207"/>
                  </a:lnTo>
                  <a:lnTo>
                    <a:pt x="227" y="191"/>
                  </a:lnTo>
                  <a:lnTo>
                    <a:pt x="227" y="174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</p:sp>
        <p:sp>
          <p:nvSpPr>
            <p:cNvPr id="351" name=""/>
            <p:cNvSpPr/>
            <p:nvPr/>
          </p:nvSpPr>
          <p:spPr>
            <a:xfrm>
              <a:off x="2605320" y="4978080"/>
              <a:ext cx="102960" cy="170640"/>
            </a:xfrm>
            <a:custGeom>
              <a:avLst/>
              <a:gdLst/>
              <a:ahLst/>
              <a:rect l="0" t="0" r="r" b="b"/>
              <a:pathLst>
                <a:path w="286" h="474">
                  <a:moveTo>
                    <a:pt x="286" y="172"/>
                  </a:moveTo>
                  <a:lnTo>
                    <a:pt x="284" y="214"/>
                  </a:lnTo>
                  <a:lnTo>
                    <a:pt x="282" y="232"/>
                  </a:lnTo>
                  <a:lnTo>
                    <a:pt x="278" y="249"/>
                  </a:lnTo>
                  <a:lnTo>
                    <a:pt x="274" y="265"/>
                  </a:lnTo>
                  <a:lnTo>
                    <a:pt x="269" y="280"/>
                  </a:lnTo>
                  <a:lnTo>
                    <a:pt x="262" y="293"/>
                  </a:lnTo>
                  <a:lnTo>
                    <a:pt x="255" y="304"/>
                  </a:lnTo>
                  <a:lnTo>
                    <a:pt x="247" y="315"/>
                  </a:lnTo>
                  <a:lnTo>
                    <a:pt x="238" y="324"/>
                  </a:lnTo>
                  <a:lnTo>
                    <a:pt x="228" y="331"/>
                  </a:lnTo>
                  <a:lnTo>
                    <a:pt x="217" y="337"/>
                  </a:lnTo>
                  <a:lnTo>
                    <a:pt x="205" y="342"/>
                  </a:lnTo>
                  <a:lnTo>
                    <a:pt x="192" y="346"/>
                  </a:lnTo>
                  <a:lnTo>
                    <a:pt x="178" y="348"/>
                  </a:lnTo>
                  <a:lnTo>
                    <a:pt x="163" y="348"/>
                  </a:lnTo>
                  <a:lnTo>
                    <a:pt x="153" y="348"/>
                  </a:lnTo>
                  <a:lnTo>
                    <a:pt x="144" y="347"/>
                  </a:lnTo>
                  <a:lnTo>
                    <a:pt x="135" y="346"/>
                  </a:lnTo>
                  <a:lnTo>
                    <a:pt x="127" y="345"/>
                  </a:lnTo>
                  <a:lnTo>
                    <a:pt x="119" y="343"/>
                  </a:lnTo>
                  <a:lnTo>
                    <a:pt x="112" y="340"/>
                  </a:lnTo>
                  <a:lnTo>
                    <a:pt x="105" y="337"/>
                  </a:lnTo>
                  <a:lnTo>
                    <a:pt x="98" y="334"/>
                  </a:lnTo>
                  <a:lnTo>
                    <a:pt x="91" y="330"/>
                  </a:lnTo>
                  <a:lnTo>
                    <a:pt x="86" y="325"/>
                  </a:lnTo>
                  <a:lnTo>
                    <a:pt x="80" y="321"/>
                  </a:lnTo>
                  <a:lnTo>
                    <a:pt x="75" y="315"/>
                  </a:lnTo>
                  <a:lnTo>
                    <a:pt x="70" y="310"/>
                  </a:lnTo>
                  <a:lnTo>
                    <a:pt x="66" y="304"/>
                  </a:lnTo>
                  <a:lnTo>
                    <a:pt x="62" y="297"/>
                  </a:lnTo>
                  <a:lnTo>
                    <a:pt x="58" y="290"/>
                  </a:lnTo>
                  <a:lnTo>
                    <a:pt x="57" y="290"/>
                  </a:lnTo>
                  <a:lnTo>
                    <a:pt x="57" y="290"/>
                  </a:lnTo>
                  <a:lnTo>
                    <a:pt x="57" y="290"/>
                  </a:lnTo>
                  <a:lnTo>
                    <a:pt x="57" y="291"/>
                  </a:lnTo>
                  <a:lnTo>
                    <a:pt x="57" y="294"/>
                  </a:lnTo>
                  <a:lnTo>
                    <a:pt x="58" y="304"/>
                  </a:lnTo>
                  <a:lnTo>
                    <a:pt x="58" y="343"/>
                  </a:lnTo>
                  <a:lnTo>
                    <a:pt x="58" y="474"/>
                  </a:lnTo>
                  <a:lnTo>
                    <a:pt x="2" y="474"/>
                  </a:lnTo>
                  <a:lnTo>
                    <a:pt x="2" y="75"/>
                  </a:lnTo>
                  <a:lnTo>
                    <a:pt x="2" y="31"/>
                  </a:lnTo>
                  <a:lnTo>
                    <a:pt x="1" y="16"/>
                  </a:lnTo>
                  <a:lnTo>
                    <a:pt x="0" y="6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5" y="7"/>
                  </a:lnTo>
                  <a:lnTo>
                    <a:pt x="55" y="9"/>
                  </a:lnTo>
                  <a:lnTo>
                    <a:pt x="55" y="15"/>
                  </a:lnTo>
                  <a:lnTo>
                    <a:pt x="57" y="38"/>
                  </a:lnTo>
                  <a:lnTo>
                    <a:pt x="57" y="60"/>
                  </a:lnTo>
                  <a:lnTo>
                    <a:pt x="59" y="60"/>
                  </a:lnTo>
                  <a:lnTo>
                    <a:pt x="63" y="52"/>
                  </a:lnTo>
                  <a:lnTo>
                    <a:pt x="67" y="45"/>
                  </a:lnTo>
                  <a:lnTo>
                    <a:pt x="71" y="39"/>
                  </a:lnTo>
                  <a:lnTo>
                    <a:pt x="76" y="33"/>
                  </a:lnTo>
                  <a:lnTo>
                    <a:pt x="81" y="28"/>
                  </a:lnTo>
                  <a:lnTo>
                    <a:pt x="86" y="23"/>
                  </a:lnTo>
                  <a:lnTo>
                    <a:pt x="92" y="18"/>
                  </a:lnTo>
                  <a:lnTo>
                    <a:pt x="98" y="14"/>
                  </a:lnTo>
                  <a:lnTo>
                    <a:pt x="104" y="11"/>
                  </a:lnTo>
                  <a:lnTo>
                    <a:pt x="111" y="8"/>
                  </a:lnTo>
                  <a:lnTo>
                    <a:pt x="119" y="6"/>
                  </a:lnTo>
                  <a:lnTo>
                    <a:pt x="126" y="4"/>
                  </a:lnTo>
                  <a:lnTo>
                    <a:pt x="135" y="2"/>
                  </a:lnTo>
                  <a:lnTo>
                    <a:pt x="144" y="1"/>
                  </a:lnTo>
                  <a:lnTo>
                    <a:pt x="153" y="0"/>
                  </a:lnTo>
                  <a:lnTo>
                    <a:pt x="163" y="0"/>
                  </a:lnTo>
                  <a:lnTo>
                    <a:pt x="178" y="1"/>
                  </a:lnTo>
                  <a:lnTo>
                    <a:pt x="192" y="3"/>
                  </a:lnTo>
                  <a:lnTo>
                    <a:pt x="198" y="4"/>
                  </a:lnTo>
                  <a:lnTo>
                    <a:pt x="205" y="6"/>
                  </a:lnTo>
                  <a:lnTo>
                    <a:pt x="211" y="8"/>
                  </a:lnTo>
                  <a:lnTo>
                    <a:pt x="217" y="10"/>
                  </a:lnTo>
                  <a:lnTo>
                    <a:pt x="222" y="13"/>
                  </a:lnTo>
                  <a:lnTo>
                    <a:pt x="228" y="16"/>
                  </a:lnTo>
                  <a:lnTo>
                    <a:pt x="233" y="20"/>
                  </a:lnTo>
                  <a:lnTo>
                    <a:pt x="238" y="23"/>
                  </a:lnTo>
                  <a:lnTo>
                    <a:pt x="243" y="27"/>
                  </a:lnTo>
                  <a:lnTo>
                    <a:pt x="247" y="32"/>
                  </a:lnTo>
                  <a:lnTo>
                    <a:pt x="251" y="37"/>
                  </a:lnTo>
                  <a:lnTo>
                    <a:pt x="255" y="42"/>
                  </a:lnTo>
                  <a:lnTo>
                    <a:pt x="259" y="47"/>
                  </a:lnTo>
                  <a:lnTo>
                    <a:pt x="262" y="53"/>
                  </a:lnTo>
                  <a:lnTo>
                    <a:pt x="266" y="59"/>
                  </a:lnTo>
                  <a:lnTo>
                    <a:pt x="269" y="65"/>
                  </a:lnTo>
                  <a:lnTo>
                    <a:pt x="274" y="80"/>
                  </a:lnTo>
                  <a:lnTo>
                    <a:pt x="278" y="95"/>
                  </a:lnTo>
                  <a:lnTo>
                    <a:pt x="282" y="112"/>
                  </a:lnTo>
                  <a:lnTo>
                    <a:pt x="284" y="131"/>
                  </a:lnTo>
                  <a:lnTo>
                    <a:pt x="286" y="151"/>
                  </a:lnTo>
                  <a:lnTo>
                    <a:pt x="286" y="172"/>
                  </a:lnTo>
                  <a:moveTo>
                    <a:pt x="227" y="174"/>
                  </a:moveTo>
                  <a:lnTo>
                    <a:pt x="227" y="157"/>
                  </a:lnTo>
                  <a:lnTo>
                    <a:pt x="226" y="141"/>
                  </a:lnTo>
                  <a:lnTo>
                    <a:pt x="225" y="127"/>
                  </a:lnTo>
                  <a:lnTo>
                    <a:pt x="223" y="113"/>
                  </a:lnTo>
                  <a:lnTo>
                    <a:pt x="220" y="102"/>
                  </a:lnTo>
                  <a:lnTo>
                    <a:pt x="217" y="91"/>
                  </a:lnTo>
                  <a:lnTo>
                    <a:pt x="213" y="81"/>
                  </a:lnTo>
                  <a:lnTo>
                    <a:pt x="211" y="77"/>
                  </a:lnTo>
                  <a:lnTo>
                    <a:pt x="208" y="73"/>
                  </a:lnTo>
                  <a:lnTo>
                    <a:pt x="206" y="70"/>
                  </a:lnTo>
                  <a:lnTo>
                    <a:pt x="203" y="66"/>
                  </a:lnTo>
                  <a:lnTo>
                    <a:pt x="201" y="63"/>
                  </a:lnTo>
                  <a:lnTo>
                    <a:pt x="198" y="60"/>
                  </a:lnTo>
                  <a:lnTo>
                    <a:pt x="194" y="57"/>
                  </a:lnTo>
                  <a:lnTo>
                    <a:pt x="191" y="55"/>
                  </a:lnTo>
                  <a:lnTo>
                    <a:pt x="188" y="53"/>
                  </a:lnTo>
                  <a:lnTo>
                    <a:pt x="184" y="51"/>
                  </a:lnTo>
                  <a:lnTo>
                    <a:pt x="180" y="49"/>
                  </a:lnTo>
                  <a:lnTo>
                    <a:pt x="176" y="47"/>
                  </a:lnTo>
                  <a:lnTo>
                    <a:pt x="172" y="46"/>
                  </a:lnTo>
                  <a:lnTo>
                    <a:pt x="168" y="45"/>
                  </a:lnTo>
                  <a:lnTo>
                    <a:pt x="163" y="44"/>
                  </a:lnTo>
                  <a:lnTo>
                    <a:pt x="158" y="44"/>
                  </a:lnTo>
                  <a:lnTo>
                    <a:pt x="148" y="43"/>
                  </a:lnTo>
                  <a:lnTo>
                    <a:pt x="140" y="43"/>
                  </a:lnTo>
                  <a:lnTo>
                    <a:pt x="133" y="44"/>
                  </a:lnTo>
                  <a:lnTo>
                    <a:pt x="125" y="45"/>
                  </a:lnTo>
                  <a:lnTo>
                    <a:pt x="119" y="47"/>
                  </a:lnTo>
                  <a:lnTo>
                    <a:pt x="112" y="49"/>
                  </a:lnTo>
                  <a:lnTo>
                    <a:pt x="107" y="51"/>
                  </a:lnTo>
                  <a:lnTo>
                    <a:pt x="101" y="54"/>
                  </a:lnTo>
                  <a:lnTo>
                    <a:pt x="99" y="55"/>
                  </a:lnTo>
                  <a:lnTo>
                    <a:pt x="96" y="57"/>
                  </a:lnTo>
                  <a:lnTo>
                    <a:pt x="92" y="61"/>
                  </a:lnTo>
                  <a:lnTo>
                    <a:pt x="88" y="65"/>
                  </a:lnTo>
                  <a:lnTo>
                    <a:pt x="84" y="70"/>
                  </a:lnTo>
                  <a:lnTo>
                    <a:pt x="80" y="75"/>
                  </a:lnTo>
                  <a:lnTo>
                    <a:pt x="76" y="81"/>
                  </a:lnTo>
                  <a:lnTo>
                    <a:pt x="73" y="87"/>
                  </a:lnTo>
                  <a:lnTo>
                    <a:pt x="70" y="94"/>
                  </a:lnTo>
                  <a:lnTo>
                    <a:pt x="68" y="101"/>
                  </a:lnTo>
                  <a:lnTo>
                    <a:pt x="66" y="108"/>
                  </a:lnTo>
                  <a:lnTo>
                    <a:pt x="64" y="117"/>
                  </a:lnTo>
                  <a:lnTo>
                    <a:pt x="62" y="126"/>
                  </a:lnTo>
                  <a:lnTo>
                    <a:pt x="61" y="135"/>
                  </a:lnTo>
                  <a:lnTo>
                    <a:pt x="59" y="145"/>
                  </a:lnTo>
                  <a:lnTo>
                    <a:pt x="59" y="155"/>
                  </a:lnTo>
                  <a:lnTo>
                    <a:pt x="58" y="178"/>
                  </a:lnTo>
                  <a:lnTo>
                    <a:pt x="58" y="194"/>
                  </a:lnTo>
                  <a:lnTo>
                    <a:pt x="59" y="209"/>
                  </a:lnTo>
                  <a:lnTo>
                    <a:pt x="61" y="223"/>
                  </a:lnTo>
                  <a:lnTo>
                    <a:pt x="63" y="236"/>
                  </a:lnTo>
                  <a:lnTo>
                    <a:pt x="66" y="247"/>
                  </a:lnTo>
                  <a:lnTo>
                    <a:pt x="70" y="258"/>
                  </a:lnTo>
                  <a:lnTo>
                    <a:pt x="72" y="263"/>
                  </a:lnTo>
                  <a:lnTo>
                    <a:pt x="74" y="267"/>
                  </a:lnTo>
                  <a:lnTo>
                    <a:pt x="77" y="272"/>
                  </a:lnTo>
                  <a:lnTo>
                    <a:pt x="79" y="276"/>
                  </a:lnTo>
                  <a:lnTo>
                    <a:pt x="82" y="279"/>
                  </a:lnTo>
                  <a:lnTo>
                    <a:pt x="85" y="283"/>
                  </a:lnTo>
                  <a:lnTo>
                    <a:pt x="88" y="286"/>
                  </a:lnTo>
                  <a:lnTo>
                    <a:pt x="91" y="289"/>
                  </a:lnTo>
                  <a:lnTo>
                    <a:pt x="95" y="292"/>
                  </a:lnTo>
                  <a:lnTo>
                    <a:pt x="99" y="295"/>
                  </a:lnTo>
                  <a:lnTo>
                    <a:pt x="103" y="297"/>
                  </a:lnTo>
                  <a:lnTo>
                    <a:pt x="107" y="299"/>
                  </a:lnTo>
                  <a:lnTo>
                    <a:pt x="111" y="301"/>
                  </a:lnTo>
                  <a:lnTo>
                    <a:pt x="116" y="303"/>
                  </a:lnTo>
                  <a:lnTo>
                    <a:pt x="121" y="304"/>
                  </a:lnTo>
                  <a:lnTo>
                    <a:pt x="126" y="305"/>
                  </a:lnTo>
                  <a:lnTo>
                    <a:pt x="131" y="306"/>
                  </a:lnTo>
                  <a:lnTo>
                    <a:pt x="136" y="307"/>
                  </a:lnTo>
                  <a:lnTo>
                    <a:pt x="148" y="307"/>
                  </a:lnTo>
                  <a:lnTo>
                    <a:pt x="158" y="307"/>
                  </a:lnTo>
                  <a:lnTo>
                    <a:pt x="162" y="306"/>
                  </a:lnTo>
                  <a:lnTo>
                    <a:pt x="167" y="305"/>
                  </a:lnTo>
                  <a:lnTo>
                    <a:pt x="171" y="304"/>
                  </a:lnTo>
                  <a:lnTo>
                    <a:pt x="176" y="303"/>
                  </a:lnTo>
                  <a:lnTo>
                    <a:pt x="180" y="301"/>
                  </a:lnTo>
                  <a:lnTo>
                    <a:pt x="184" y="299"/>
                  </a:lnTo>
                  <a:lnTo>
                    <a:pt x="187" y="297"/>
                  </a:lnTo>
                  <a:lnTo>
                    <a:pt x="191" y="295"/>
                  </a:lnTo>
                  <a:lnTo>
                    <a:pt x="194" y="293"/>
                  </a:lnTo>
                  <a:lnTo>
                    <a:pt x="197" y="290"/>
                  </a:lnTo>
                  <a:lnTo>
                    <a:pt x="200" y="287"/>
                  </a:lnTo>
                  <a:lnTo>
                    <a:pt x="203" y="284"/>
                  </a:lnTo>
                  <a:lnTo>
                    <a:pt x="206" y="280"/>
                  </a:lnTo>
                  <a:lnTo>
                    <a:pt x="208" y="276"/>
                  </a:lnTo>
                  <a:lnTo>
                    <a:pt x="211" y="272"/>
                  </a:lnTo>
                  <a:lnTo>
                    <a:pt x="213" y="268"/>
                  </a:lnTo>
                  <a:lnTo>
                    <a:pt x="217" y="258"/>
                  </a:lnTo>
                  <a:lnTo>
                    <a:pt x="220" y="248"/>
                  </a:lnTo>
                  <a:lnTo>
                    <a:pt x="223" y="235"/>
                  </a:lnTo>
                  <a:lnTo>
                    <a:pt x="225" y="222"/>
                  </a:lnTo>
                  <a:lnTo>
                    <a:pt x="226" y="207"/>
                  </a:lnTo>
                  <a:lnTo>
                    <a:pt x="227" y="191"/>
                  </a:lnTo>
                  <a:lnTo>
                    <a:pt x="227" y="174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</p:sp>
        <p:sp>
          <p:nvSpPr>
            <p:cNvPr id="352" name=""/>
            <p:cNvSpPr/>
            <p:nvPr/>
          </p:nvSpPr>
          <p:spPr>
            <a:xfrm>
              <a:off x="1774440" y="5191560"/>
              <a:ext cx="60480" cy="213120"/>
            </a:xfrm>
            <a:custGeom>
              <a:avLst/>
              <a:gdLst/>
              <a:ahLst/>
              <a:rect l="0" t="0" r="r" b="b"/>
              <a:pathLst>
                <a:path w="168" h="592">
                  <a:moveTo>
                    <a:pt x="0" y="295"/>
                  </a:moveTo>
                  <a:lnTo>
                    <a:pt x="0" y="273"/>
                  </a:lnTo>
                  <a:lnTo>
                    <a:pt x="2" y="252"/>
                  </a:lnTo>
                  <a:lnTo>
                    <a:pt x="4" y="231"/>
                  </a:lnTo>
                  <a:lnTo>
                    <a:pt x="7" y="210"/>
                  </a:lnTo>
                  <a:lnTo>
                    <a:pt x="11" y="190"/>
                  </a:lnTo>
                  <a:lnTo>
                    <a:pt x="16" y="171"/>
                  </a:lnTo>
                  <a:lnTo>
                    <a:pt x="21" y="152"/>
                  </a:lnTo>
                  <a:lnTo>
                    <a:pt x="28" y="134"/>
                  </a:lnTo>
                  <a:lnTo>
                    <a:pt x="35" y="117"/>
                  </a:lnTo>
                  <a:lnTo>
                    <a:pt x="44" y="99"/>
                  </a:lnTo>
                  <a:lnTo>
                    <a:pt x="53" y="82"/>
                  </a:lnTo>
                  <a:lnTo>
                    <a:pt x="64" y="65"/>
                  </a:lnTo>
                  <a:lnTo>
                    <a:pt x="75" y="48"/>
                  </a:lnTo>
                  <a:lnTo>
                    <a:pt x="87" y="32"/>
                  </a:lnTo>
                  <a:lnTo>
                    <a:pt x="100" y="16"/>
                  </a:lnTo>
                  <a:lnTo>
                    <a:pt x="114" y="0"/>
                  </a:lnTo>
                  <a:lnTo>
                    <a:pt x="168" y="0"/>
                  </a:lnTo>
                  <a:lnTo>
                    <a:pt x="154" y="16"/>
                  </a:lnTo>
                  <a:lnTo>
                    <a:pt x="141" y="33"/>
                  </a:lnTo>
                  <a:lnTo>
                    <a:pt x="129" y="50"/>
                  </a:lnTo>
                  <a:lnTo>
                    <a:pt x="118" y="67"/>
                  </a:lnTo>
                  <a:lnTo>
                    <a:pt x="108" y="84"/>
                  </a:lnTo>
                  <a:lnTo>
                    <a:pt x="99" y="101"/>
                  </a:lnTo>
                  <a:lnTo>
                    <a:pt x="90" y="119"/>
                  </a:lnTo>
                  <a:lnTo>
                    <a:pt x="83" y="137"/>
                  </a:lnTo>
                  <a:lnTo>
                    <a:pt x="77" y="156"/>
                  </a:lnTo>
                  <a:lnTo>
                    <a:pt x="71" y="174"/>
                  </a:lnTo>
                  <a:lnTo>
                    <a:pt x="67" y="194"/>
                  </a:lnTo>
                  <a:lnTo>
                    <a:pt x="63" y="213"/>
                  </a:lnTo>
                  <a:lnTo>
                    <a:pt x="60" y="233"/>
                  </a:lnTo>
                  <a:lnTo>
                    <a:pt x="58" y="254"/>
                  </a:lnTo>
                  <a:lnTo>
                    <a:pt x="56" y="275"/>
                  </a:lnTo>
                  <a:lnTo>
                    <a:pt x="56" y="296"/>
                  </a:lnTo>
                  <a:lnTo>
                    <a:pt x="56" y="317"/>
                  </a:lnTo>
                  <a:lnTo>
                    <a:pt x="58" y="338"/>
                  </a:lnTo>
                  <a:lnTo>
                    <a:pt x="60" y="359"/>
                  </a:lnTo>
                  <a:lnTo>
                    <a:pt x="63" y="379"/>
                  </a:lnTo>
                  <a:lnTo>
                    <a:pt x="66" y="398"/>
                  </a:lnTo>
                  <a:lnTo>
                    <a:pt x="71" y="417"/>
                  </a:lnTo>
                  <a:lnTo>
                    <a:pt x="77" y="436"/>
                  </a:lnTo>
                  <a:lnTo>
                    <a:pt x="83" y="454"/>
                  </a:lnTo>
                  <a:lnTo>
                    <a:pt x="90" y="472"/>
                  </a:lnTo>
                  <a:lnTo>
                    <a:pt x="98" y="490"/>
                  </a:lnTo>
                  <a:lnTo>
                    <a:pt x="107" y="508"/>
                  </a:lnTo>
                  <a:lnTo>
                    <a:pt x="118" y="525"/>
                  </a:lnTo>
                  <a:lnTo>
                    <a:pt x="129" y="542"/>
                  </a:lnTo>
                  <a:lnTo>
                    <a:pt x="141" y="559"/>
                  </a:lnTo>
                  <a:lnTo>
                    <a:pt x="154" y="576"/>
                  </a:lnTo>
                  <a:lnTo>
                    <a:pt x="168" y="592"/>
                  </a:lnTo>
                  <a:lnTo>
                    <a:pt x="114" y="592"/>
                  </a:lnTo>
                  <a:lnTo>
                    <a:pt x="100" y="576"/>
                  </a:lnTo>
                  <a:lnTo>
                    <a:pt x="87" y="560"/>
                  </a:lnTo>
                  <a:lnTo>
                    <a:pt x="75" y="543"/>
                  </a:lnTo>
                  <a:lnTo>
                    <a:pt x="63" y="527"/>
                  </a:lnTo>
                  <a:lnTo>
                    <a:pt x="53" y="510"/>
                  </a:lnTo>
                  <a:lnTo>
                    <a:pt x="44" y="492"/>
                  </a:lnTo>
                  <a:lnTo>
                    <a:pt x="35" y="475"/>
                  </a:lnTo>
                  <a:lnTo>
                    <a:pt x="28" y="457"/>
                  </a:lnTo>
                  <a:lnTo>
                    <a:pt x="21" y="439"/>
                  </a:lnTo>
                  <a:lnTo>
                    <a:pt x="16" y="420"/>
                  </a:lnTo>
                  <a:lnTo>
                    <a:pt x="11" y="401"/>
                  </a:lnTo>
                  <a:lnTo>
                    <a:pt x="7" y="381"/>
                  </a:lnTo>
                  <a:lnTo>
                    <a:pt x="4" y="361"/>
                  </a:lnTo>
                  <a:lnTo>
                    <a:pt x="2" y="340"/>
                  </a:lnTo>
                  <a:lnTo>
                    <a:pt x="0" y="319"/>
                  </a:lnTo>
                  <a:lnTo>
                    <a:pt x="0" y="297"/>
                  </a:lnTo>
                  <a:lnTo>
                    <a:pt x="0" y="29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</p:sp>
        <p:sp>
          <p:nvSpPr>
            <p:cNvPr id="353" name=""/>
            <p:cNvSpPr/>
            <p:nvPr/>
          </p:nvSpPr>
          <p:spPr>
            <a:xfrm>
              <a:off x="1855440" y="5199840"/>
              <a:ext cx="111600" cy="157320"/>
            </a:xfrm>
            <a:custGeom>
              <a:avLst/>
              <a:gdLst/>
              <a:ahLst/>
              <a:rect l="0" t="0" r="r" b="b"/>
              <a:pathLst>
                <a:path w="310" h="437">
                  <a:moveTo>
                    <a:pt x="59" y="48"/>
                  </a:moveTo>
                  <a:lnTo>
                    <a:pt x="59" y="211"/>
                  </a:lnTo>
                  <a:lnTo>
                    <a:pt x="303" y="211"/>
                  </a:lnTo>
                  <a:lnTo>
                    <a:pt x="303" y="260"/>
                  </a:lnTo>
                  <a:lnTo>
                    <a:pt x="59" y="260"/>
                  </a:lnTo>
                  <a:lnTo>
                    <a:pt x="59" y="437"/>
                  </a:lnTo>
                  <a:lnTo>
                    <a:pt x="0" y="437"/>
                  </a:lnTo>
                  <a:lnTo>
                    <a:pt x="0" y="0"/>
                  </a:lnTo>
                  <a:lnTo>
                    <a:pt x="310" y="0"/>
                  </a:lnTo>
                  <a:lnTo>
                    <a:pt x="310" y="48"/>
                  </a:lnTo>
                  <a:lnTo>
                    <a:pt x="59" y="4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</p:sp>
        <p:sp>
          <p:nvSpPr>
            <p:cNvPr id="354" name=""/>
            <p:cNvSpPr/>
            <p:nvPr/>
          </p:nvSpPr>
          <p:spPr>
            <a:xfrm>
              <a:off x="1991880" y="5191560"/>
              <a:ext cx="20160" cy="165960"/>
            </a:xfrm>
            <a:custGeom>
              <a:avLst/>
              <a:gdLst/>
              <a:ahLst/>
              <a:rect l="0" t="0" r="r" b="b"/>
              <a:pathLst>
                <a:path w="56" h="461">
                  <a:moveTo>
                    <a:pt x="0" y="461"/>
                  </a:moveTo>
                  <a:lnTo>
                    <a:pt x="0" y="0"/>
                  </a:lnTo>
                  <a:lnTo>
                    <a:pt x="56" y="0"/>
                  </a:lnTo>
                  <a:lnTo>
                    <a:pt x="56" y="461"/>
                  </a:lnTo>
                  <a:lnTo>
                    <a:pt x="0" y="461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</p:sp>
        <p:sp>
          <p:nvSpPr>
            <p:cNvPr id="355" name=""/>
            <p:cNvSpPr/>
            <p:nvPr/>
          </p:nvSpPr>
          <p:spPr>
            <a:xfrm>
              <a:off x="2041920" y="5236200"/>
              <a:ext cx="96840" cy="123120"/>
            </a:xfrm>
            <a:custGeom>
              <a:avLst/>
              <a:gdLst/>
              <a:ahLst/>
              <a:rect l="0" t="0" r="r" b="b"/>
              <a:pathLst>
                <a:path w="269" h="342">
                  <a:moveTo>
                    <a:pt x="56" y="0"/>
                  </a:moveTo>
                  <a:lnTo>
                    <a:pt x="56" y="213"/>
                  </a:lnTo>
                  <a:lnTo>
                    <a:pt x="56" y="229"/>
                  </a:lnTo>
                  <a:lnTo>
                    <a:pt x="57" y="236"/>
                  </a:lnTo>
                  <a:lnTo>
                    <a:pt x="57" y="242"/>
                  </a:lnTo>
                  <a:lnTo>
                    <a:pt x="58" y="249"/>
                  </a:lnTo>
                  <a:lnTo>
                    <a:pt x="60" y="254"/>
                  </a:lnTo>
                  <a:lnTo>
                    <a:pt x="61" y="260"/>
                  </a:lnTo>
                  <a:lnTo>
                    <a:pt x="62" y="264"/>
                  </a:lnTo>
                  <a:lnTo>
                    <a:pt x="64" y="269"/>
                  </a:lnTo>
                  <a:lnTo>
                    <a:pt x="66" y="273"/>
                  </a:lnTo>
                  <a:lnTo>
                    <a:pt x="68" y="277"/>
                  </a:lnTo>
                  <a:lnTo>
                    <a:pt x="71" y="280"/>
                  </a:lnTo>
                  <a:lnTo>
                    <a:pt x="74" y="283"/>
                  </a:lnTo>
                  <a:lnTo>
                    <a:pt x="76" y="286"/>
                  </a:lnTo>
                  <a:lnTo>
                    <a:pt x="80" y="289"/>
                  </a:lnTo>
                  <a:lnTo>
                    <a:pt x="83" y="291"/>
                  </a:lnTo>
                  <a:lnTo>
                    <a:pt x="87" y="293"/>
                  </a:lnTo>
                  <a:lnTo>
                    <a:pt x="91" y="294"/>
                  </a:lnTo>
                  <a:lnTo>
                    <a:pt x="96" y="296"/>
                  </a:lnTo>
                  <a:lnTo>
                    <a:pt x="101" y="297"/>
                  </a:lnTo>
                  <a:lnTo>
                    <a:pt x="106" y="298"/>
                  </a:lnTo>
                  <a:lnTo>
                    <a:pt x="112" y="298"/>
                  </a:lnTo>
                  <a:lnTo>
                    <a:pt x="118" y="299"/>
                  </a:lnTo>
                  <a:lnTo>
                    <a:pt x="125" y="299"/>
                  </a:lnTo>
                  <a:lnTo>
                    <a:pt x="135" y="298"/>
                  </a:lnTo>
                  <a:lnTo>
                    <a:pt x="144" y="297"/>
                  </a:lnTo>
                  <a:lnTo>
                    <a:pt x="149" y="296"/>
                  </a:lnTo>
                  <a:lnTo>
                    <a:pt x="153" y="295"/>
                  </a:lnTo>
                  <a:lnTo>
                    <a:pt x="157" y="294"/>
                  </a:lnTo>
                  <a:lnTo>
                    <a:pt x="161" y="292"/>
                  </a:lnTo>
                  <a:lnTo>
                    <a:pt x="165" y="290"/>
                  </a:lnTo>
                  <a:lnTo>
                    <a:pt x="169" y="288"/>
                  </a:lnTo>
                  <a:lnTo>
                    <a:pt x="172" y="286"/>
                  </a:lnTo>
                  <a:lnTo>
                    <a:pt x="176" y="283"/>
                  </a:lnTo>
                  <a:lnTo>
                    <a:pt x="179" y="281"/>
                  </a:lnTo>
                  <a:lnTo>
                    <a:pt x="182" y="278"/>
                  </a:lnTo>
                  <a:lnTo>
                    <a:pt x="186" y="275"/>
                  </a:lnTo>
                  <a:lnTo>
                    <a:pt x="189" y="271"/>
                  </a:lnTo>
                  <a:lnTo>
                    <a:pt x="191" y="268"/>
                  </a:lnTo>
                  <a:lnTo>
                    <a:pt x="194" y="264"/>
                  </a:lnTo>
                  <a:lnTo>
                    <a:pt x="196" y="260"/>
                  </a:lnTo>
                  <a:lnTo>
                    <a:pt x="199" y="256"/>
                  </a:lnTo>
                  <a:lnTo>
                    <a:pt x="203" y="248"/>
                  </a:lnTo>
                  <a:lnTo>
                    <a:pt x="206" y="238"/>
                  </a:lnTo>
                  <a:lnTo>
                    <a:pt x="209" y="228"/>
                  </a:lnTo>
                  <a:lnTo>
                    <a:pt x="210" y="218"/>
                  </a:lnTo>
                  <a:lnTo>
                    <a:pt x="211" y="207"/>
                  </a:lnTo>
                  <a:lnTo>
                    <a:pt x="212" y="195"/>
                  </a:lnTo>
                  <a:lnTo>
                    <a:pt x="212" y="0"/>
                  </a:lnTo>
                  <a:lnTo>
                    <a:pt x="268" y="0"/>
                  </a:lnTo>
                  <a:lnTo>
                    <a:pt x="268" y="264"/>
                  </a:lnTo>
                  <a:lnTo>
                    <a:pt x="268" y="311"/>
                  </a:lnTo>
                  <a:lnTo>
                    <a:pt x="269" y="326"/>
                  </a:lnTo>
                  <a:lnTo>
                    <a:pt x="269" y="332"/>
                  </a:lnTo>
                  <a:lnTo>
                    <a:pt x="269" y="336"/>
                  </a:lnTo>
                  <a:lnTo>
                    <a:pt x="217" y="336"/>
                  </a:lnTo>
                  <a:lnTo>
                    <a:pt x="217" y="335"/>
                  </a:lnTo>
                  <a:lnTo>
                    <a:pt x="217" y="335"/>
                  </a:lnTo>
                  <a:lnTo>
                    <a:pt x="216" y="333"/>
                  </a:lnTo>
                  <a:lnTo>
                    <a:pt x="216" y="327"/>
                  </a:lnTo>
                  <a:lnTo>
                    <a:pt x="215" y="312"/>
                  </a:lnTo>
                  <a:lnTo>
                    <a:pt x="214" y="278"/>
                  </a:lnTo>
                  <a:lnTo>
                    <a:pt x="213" y="278"/>
                  </a:lnTo>
                  <a:lnTo>
                    <a:pt x="208" y="287"/>
                  </a:lnTo>
                  <a:lnTo>
                    <a:pt x="203" y="294"/>
                  </a:lnTo>
                  <a:lnTo>
                    <a:pt x="198" y="302"/>
                  </a:lnTo>
                  <a:lnTo>
                    <a:pt x="193" y="308"/>
                  </a:lnTo>
                  <a:lnTo>
                    <a:pt x="187" y="314"/>
                  </a:lnTo>
                  <a:lnTo>
                    <a:pt x="181" y="319"/>
                  </a:lnTo>
                  <a:lnTo>
                    <a:pt x="175" y="324"/>
                  </a:lnTo>
                  <a:lnTo>
                    <a:pt x="169" y="328"/>
                  </a:lnTo>
                  <a:lnTo>
                    <a:pt x="162" y="331"/>
                  </a:lnTo>
                  <a:lnTo>
                    <a:pt x="155" y="334"/>
                  </a:lnTo>
                  <a:lnTo>
                    <a:pt x="148" y="336"/>
                  </a:lnTo>
                  <a:lnTo>
                    <a:pt x="141" y="338"/>
                  </a:lnTo>
                  <a:lnTo>
                    <a:pt x="133" y="340"/>
                  </a:lnTo>
                  <a:lnTo>
                    <a:pt x="124" y="341"/>
                  </a:lnTo>
                  <a:lnTo>
                    <a:pt x="115" y="342"/>
                  </a:lnTo>
                  <a:lnTo>
                    <a:pt x="106" y="342"/>
                  </a:lnTo>
                  <a:lnTo>
                    <a:pt x="93" y="342"/>
                  </a:lnTo>
                  <a:lnTo>
                    <a:pt x="80" y="340"/>
                  </a:lnTo>
                  <a:lnTo>
                    <a:pt x="69" y="338"/>
                  </a:lnTo>
                  <a:lnTo>
                    <a:pt x="58" y="335"/>
                  </a:lnTo>
                  <a:lnTo>
                    <a:pt x="53" y="333"/>
                  </a:lnTo>
                  <a:lnTo>
                    <a:pt x="49" y="331"/>
                  </a:lnTo>
                  <a:lnTo>
                    <a:pt x="44" y="329"/>
                  </a:lnTo>
                  <a:lnTo>
                    <a:pt x="40" y="327"/>
                  </a:lnTo>
                  <a:lnTo>
                    <a:pt x="36" y="324"/>
                  </a:lnTo>
                  <a:lnTo>
                    <a:pt x="32" y="321"/>
                  </a:lnTo>
                  <a:lnTo>
                    <a:pt x="29" y="318"/>
                  </a:lnTo>
                  <a:lnTo>
                    <a:pt x="25" y="315"/>
                  </a:lnTo>
                  <a:lnTo>
                    <a:pt x="22" y="311"/>
                  </a:lnTo>
                  <a:lnTo>
                    <a:pt x="19" y="307"/>
                  </a:lnTo>
                  <a:lnTo>
                    <a:pt x="17" y="303"/>
                  </a:lnTo>
                  <a:lnTo>
                    <a:pt x="14" y="299"/>
                  </a:lnTo>
                  <a:lnTo>
                    <a:pt x="12" y="294"/>
                  </a:lnTo>
                  <a:lnTo>
                    <a:pt x="10" y="289"/>
                  </a:lnTo>
                  <a:lnTo>
                    <a:pt x="6" y="278"/>
                  </a:lnTo>
                  <a:lnTo>
                    <a:pt x="3" y="266"/>
                  </a:lnTo>
                  <a:lnTo>
                    <a:pt x="1" y="253"/>
                  </a:lnTo>
                  <a:lnTo>
                    <a:pt x="0" y="239"/>
                  </a:lnTo>
                  <a:lnTo>
                    <a:pt x="0" y="224"/>
                  </a:lnTo>
                  <a:lnTo>
                    <a:pt x="0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</p:sp>
        <p:sp>
          <p:nvSpPr>
            <p:cNvPr id="356" name=""/>
            <p:cNvSpPr/>
            <p:nvPr/>
          </p:nvSpPr>
          <p:spPr>
            <a:xfrm>
              <a:off x="2156760" y="5209200"/>
              <a:ext cx="58320" cy="149760"/>
            </a:xfrm>
            <a:custGeom>
              <a:avLst/>
              <a:gdLst/>
              <a:ahLst/>
              <a:rect l="0" t="0" r="r" b="b"/>
              <a:pathLst>
                <a:path w="162" h="416">
                  <a:moveTo>
                    <a:pt x="162" y="409"/>
                  </a:moveTo>
                  <a:lnTo>
                    <a:pt x="155" y="410"/>
                  </a:lnTo>
                  <a:lnTo>
                    <a:pt x="148" y="412"/>
                  </a:lnTo>
                  <a:lnTo>
                    <a:pt x="141" y="413"/>
                  </a:lnTo>
                  <a:lnTo>
                    <a:pt x="134" y="414"/>
                  </a:lnTo>
                  <a:lnTo>
                    <a:pt x="127" y="415"/>
                  </a:lnTo>
                  <a:lnTo>
                    <a:pt x="120" y="416"/>
                  </a:lnTo>
                  <a:lnTo>
                    <a:pt x="113" y="416"/>
                  </a:lnTo>
                  <a:lnTo>
                    <a:pt x="106" y="416"/>
                  </a:lnTo>
                  <a:lnTo>
                    <a:pt x="98" y="416"/>
                  </a:lnTo>
                  <a:lnTo>
                    <a:pt x="90" y="415"/>
                  </a:lnTo>
                  <a:lnTo>
                    <a:pt x="83" y="413"/>
                  </a:lnTo>
                  <a:lnTo>
                    <a:pt x="77" y="411"/>
                  </a:lnTo>
                  <a:lnTo>
                    <a:pt x="71" y="409"/>
                  </a:lnTo>
                  <a:lnTo>
                    <a:pt x="65" y="405"/>
                  </a:lnTo>
                  <a:lnTo>
                    <a:pt x="60" y="401"/>
                  </a:lnTo>
                  <a:lnTo>
                    <a:pt x="56" y="397"/>
                  </a:lnTo>
                  <a:lnTo>
                    <a:pt x="52" y="392"/>
                  </a:lnTo>
                  <a:lnTo>
                    <a:pt x="48" y="386"/>
                  </a:lnTo>
                  <a:lnTo>
                    <a:pt x="45" y="380"/>
                  </a:lnTo>
                  <a:lnTo>
                    <a:pt x="43" y="373"/>
                  </a:lnTo>
                  <a:lnTo>
                    <a:pt x="41" y="366"/>
                  </a:lnTo>
                  <a:lnTo>
                    <a:pt x="40" y="358"/>
                  </a:lnTo>
                  <a:lnTo>
                    <a:pt x="39" y="349"/>
                  </a:lnTo>
                  <a:lnTo>
                    <a:pt x="39" y="340"/>
                  </a:lnTo>
                  <a:lnTo>
                    <a:pt x="39" y="116"/>
                  </a:lnTo>
                  <a:lnTo>
                    <a:pt x="0" y="116"/>
                  </a:lnTo>
                  <a:lnTo>
                    <a:pt x="0" y="75"/>
                  </a:lnTo>
                  <a:lnTo>
                    <a:pt x="41" y="75"/>
                  </a:lnTo>
                  <a:lnTo>
                    <a:pt x="57" y="0"/>
                  </a:lnTo>
                  <a:lnTo>
                    <a:pt x="95" y="0"/>
                  </a:lnTo>
                  <a:lnTo>
                    <a:pt x="95" y="75"/>
                  </a:lnTo>
                  <a:lnTo>
                    <a:pt x="157" y="75"/>
                  </a:lnTo>
                  <a:lnTo>
                    <a:pt x="157" y="116"/>
                  </a:lnTo>
                  <a:lnTo>
                    <a:pt x="95" y="116"/>
                  </a:lnTo>
                  <a:lnTo>
                    <a:pt x="95" y="328"/>
                  </a:lnTo>
                  <a:lnTo>
                    <a:pt x="95" y="334"/>
                  </a:lnTo>
                  <a:lnTo>
                    <a:pt x="95" y="339"/>
                  </a:lnTo>
                  <a:lnTo>
                    <a:pt x="96" y="344"/>
                  </a:lnTo>
                  <a:lnTo>
                    <a:pt x="97" y="348"/>
                  </a:lnTo>
                  <a:lnTo>
                    <a:pt x="98" y="352"/>
                  </a:lnTo>
                  <a:lnTo>
                    <a:pt x="98" y="354"/>
                  </a:lnTo>
                  <a:lnTo>
                    <a:pt x="99" y="356"/>
                  </a:lnTo>
                  <a:lnTo>
                    <a:pt x="100" y="358"/>
                  </a:lnTo>
                  <a:lnTo>
                    <a:pt x="101" y="359"/>
                  </a:lnTo>
                  <a:lnTo>
                    <a:pt x="102" y="361"/>
                  </a:lnTo>
                  <a:lnTo>
                    <a:pt x="103" y="362"/>
                  </a:lnTo>
                  <a:lnTo>
                    <a:pt x="104" y="363"/>
                  </a:lnTo>
                  <a:lnTo>
                    <a:pt x="105" y="364"/>
                  </a:lnTo>
                  <a:lnTo>
                    <a:pt x="106" y="365"/>
                  </a:lnTo>
                  <a:lnTo>
                    <a:pt x="107" y="366"/>
                  </a:lnTo>
                  <a:lnTo>
                    <a:pt x="109" y="367"/>
                  </a:lnTo>
                  <a:lnTo>
                    <a:pt x="110" y="368"/>
                  </a:lnTo>
                  <a:lnTo>
                    <a:pt x="112" y="369"/>
                  </a:lnTo>
                  <a:lnTo>
                    <a:pt x="113" y="369"/>
                  </a:lnTo>
                  <a:lnTo>
                    <a:pt x="115" y="370"/>
                  </a:lnTo>
                  <a:lnTo>
                    <a:pt x="117" y="370"/>
                  </a:lnTo>
                  <a:lnTo>
                    <a:pt x="121" y="371"/>
                  </a:lnTo>
                  <a:lnTo>
                    <a:pt x="125" y="371"/>
                  </a:lnTo>
                  <a:lnTo>
                    <a:pt x="130" y="372"/>
                  </a:lnTo>
                  <a:lnTo>
                    <a:pt x="133" y="372"/>
                  </a:lnTo>
                  <a:lnTo>
                    <a:pt x="136" y="371"/>
                  </a:lnTo>
                  <a:lnTo>
                    <a:pt x="144" y="371"/>
                  </a:lnTo>
                  <a:lnTo>
                    <a:pt x="152" y="369"/>
                  </a:lnTo>
                  <a:lnTo>
                    <a:pt x="162" y="367"/>
                  </a:lnTo>
                  <a:lnTo>
                    <a:pt x="162" y="409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</p:sp>
        <p:sp>
          <p:nvSpPr>
            <p:cNvPr id="357" name=""/>
            <p:cNvSpPr/>
            <p:nvPr/>
          </p:nvSpPr>
          <p:spPr>
            <a:xfrm>
              <a:off x="2220840" y="5209200"/>
              <a:ext cx="58320" cy="149760"/>
            </a:xfrm>
            <a:custGeom>
              <a:avLst/>
              <a:gdLst/>
              <a:ahLst/>
              <a:rect l="0" t="0" r="r" b="b"/>
              <a:pathLst>
                <a:path w="162" h="416">
                  <a:moveTo>
                    <a:pt x="162" y="409"/>
                  </a:moveTo>
                  <a:lnTo>
                    <a:pt x="155" y="410"/>
                  </a:lnTo>
                  <a:lnTo>
                    <a:pt x="148" y="412"/>
                  </a:lnTo>
                  <a:lnTo>
                    <a:pt x="141" y="413"/>
                  </a:lnTo>
                  <a:lnTo>
                    <a:pt x="134" y="414"/>
                  </a:lnTo>
                  <a:lnTo>
                    <a:pt x="127" y="415"/>
                  </a:lnTo>
                  <a:lnTo>
                    <a:pt x="120" y="416"/>
                  </a:lnTo>
                  <a:lnTo>
                    <a:pt x="113" y="416"/>
                  </a:lnTo>
                  <a:lnTo>
                    <a:pt x="106" y="416"/>
                  </a:lnTo>
                  <a:lnTo>
                    <a:pt x="98" y="416"/>
                  </a:lnTo>
                  <a:lnTo>
                    <a:pt x="90" y="415"/>
                  </a:lnTo>
                  <a:lnTo>
                    <a:pt x="83" y="413"/>
                  </a:lnTo>
                  <a:lnTo>
                    <a:pt x="77" y="411"/>
                  </a:lnTo>
                  <a:lnTo>
                    <a:pt x="71" y="409"/>
                  </a:lnTo>
                  <a:lnTo>
                    <a:pt x="65" y="405"/>
                  </a:lnTo>
                  <a:lnTo>
                    <a:pt x="60" y="401"/>
                  </a:lnTo>
                  <a:lnTo>
                    <a:pt x="56" y="397"/>
                  </a:lnTo>
                  <a:lnTo>
                    <a:pt x="52" y="392"/>
                  </a:lnTo>
                  <a:lnTo>
                    <a:pt x="48" y="386"/>
                  </a:lnTo>
                  <a:lnTo>
                    <a:pt x="45" y="380"/>
                  </a:lnTo>
                  <a:lnTo>
                    <a:pt x="43" y="373"/>
                  </a:lnTo>
                  <a:lnTo>
                    <a:pt x="41" y="366"/>
                  </a:lnTo>
                  <a:lnTo>
                    <a:pt x="40" y="358"/>
                  </a:lnTo>
                  <a:lnTo>
                    <a:pt x="39" y="349"/>
                  </a:lnTo>
                  <a:lnTo>
                    <a:pt x="39" y="340"/>
                  </a:lnTo>
                  <a:lnTo>
                    <a:pt x="39" y="116"/>
                  </a:lnTo>
                  <a:lnTo>
                    <a:pt x="0" y="116"/>
                  </a:lnTo>
                  <a:lnTo>
                    <a:pt x="0" y="75"/>
                  </a:lnTo>
                  <a:lnTo>
                    <a:pt x="41" y="75"/>
                  </a:lnTo>
                  <a:lnTo>
                    <a:pt x="57" y="0"/>
                  </a:lnTo>
                  <a:lnTo>
                    <a:pt x="95" y="0"/>
                  </a:lnTo>
                  <a:lnTo>
                    <a:pt x="95" y="75"/>
                  </a:lnTo>
                  <a:lnTo>
                    <a:pt x="157" y="75"/>
                  </a:lnTo>
                  <a:lnTo>
                    <a:pt x="157" y="116"/>
                  </a:lnTo>
                  <a:lnTo>
                    <a:pt x="95" y="116"/>
                  </a:lnTo>
                  <a:lnTo>
                    <a:pt x="95" y="328"/>
                  </a:lnTo>
                  <a:lnTo>
                    <a:pt x="95" y="334"/>
                  </a:lnTo>
                  <a:lnTo>
                    <a:pt x="95" y="339"/>
                  </a:lnTo>
                  <a:lnTo>
                    <a:pt x="96" y="344"/>
                  </a:lnTo>
                  <a:lnTo>
                    <a:pt x="97" y="348"/>
                  </a:lnTo>
                  <a:lnTo>
                    <a:pt x="98" y="352"/>
                  </a:lnTo>
                  <a:lnTo>
                    <a:pt x="98" y="354"/>
                  </a:lnTo>
                  <a:lnTo>
                    <a:pt x="99" y="356"/>
                  </a:lnTo>
                  <a:lnTo>
                    <a:pt x="100" y="358"/>
                  </a:lnTo>
                  <a:lnTo>
                    <a:pt x="101" y="359"/>
                  </a:lnTo>
                  <a:lnTo>
                    <a:pt x="102" y="361"/>
                  </a:lnTo>
                  <a:lnTo>
                    <a:pt x="103" y="362"/>
                  </a:lnTo>
                  <a:lnTo>
                    <a:pt x="104" y="363"/>
                  </a:lnTo>
                  <a:lnTo>
                    <a:pt x="105" y="364"/>
                  </a:lnTo>
                  <a:lnTo>
                    <a:pt x="106" y="365"/>
                  </a:lnTo>
                  <a:lnTo>
                    <a:pt x="107" y="366"/>
                  </a:lnTo>
                  <a:lnTo>
                    <a:pt x="109" y="367"/>
                  </a:lnTo>
                  <a:lnTo>
                    <a:pt x="110" y="368"/>
                  </a:lnTo>
                  <a:lnTo>
                    <a:pt x="112" y="369"/>
                  </a:lnTo>
                  <a:lnTo>
                    <a:pt x="113" y="369"/>
                  </a:lnTo>
                  <a:lnTo>
                    <a:pt x="115" y="370"/>
                  </a:lnTo>
                  <a:lnTo>
                    <a:pt x="117" y="370"/>
                  </a:lnTo>
                  <a:lnTo>
                    <a:pt x="121" y="371"/>
                  </a:lnTo>
                  <a:lnTo>
                    <a:pt x="125" y="371"/>
                  </a:lnTo>
                  <a:lnTo>
                    <a:pt x="130" y="372"/>
                  </a:lnTo>
                  <a:lnTo>
                    <a:pt x="133" y="372"/>
                  </a:lnTo>
                  <a:lnTo>
                    <a:pt x="136" y="371"/>
                  </a:lnTo>
                  <a:lnTo>
                    <a:pt x="144" y="371"/>
                  </a:lnTo>
                  <a:lnTo>
                    <a:pt x="152" y="369"/>
                  </a:lnTo>
                  <a:lnTo>
                    <a:pt x="162" y="367"/>
                  </a:lnTo>
                  <a:lnTo>
                    <a:pt x="162" y="409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</p:sp>
        <p:sp>
          <p:nvSpPr>
            <p:cNvPr id="358" name=""/>
            <p:cNvSpPr/>
            <p:nvPr/>
          </p:nvSpPr>
          <p:spPr>
            <a:xfrm>
              <a:off x="2291040" y="5234040"/>
              <a:ext cx="107280" cy="125280"/>
            </a:xfrm>
            <a:custGeom>
              <a:avLst/>
              <a:gdLst/>
              <a:ahLst/>
              <a:rect l="0" t="0" r="r" b="b"/>
              <a:pathLst>
                <a:path w="298" h="348">
                  <a:moveTo>
                    <a:pt x="59" y="186"/>
                  </a:moveTo>
                  <a:lnTo>
                    <a:pt x="59" y="200"/>
                  </a:lnTo>
                  <a:lnTo>
                    <a:pt x="61" y="213"/>
                  </a:lnTo>
                  <a:lnTo>
                    <a:pt x="62" y="225"/>
                  </a:lnTo>
                  <a:lnTo>
                    <a:pt x="65" y="237"/>
                  </a:lnTo>
                  <a:lnTo>
                    <a:pt x="68" y="248"/>
                  </a:lnTo>
                  <a:lnTo>
                    <a:pt x="73" y="257"/>
                  </a:lnTo>
                  <a:lnTo>
                    <a:pt x="75" y="262"/>
                  </a:lnTo>
                  <a:lnTo>
                    <a:pt x="77" y="267"/>
                  </a:lnTo>
                  <a:lnTo>
                    <a:pt x="80" y="271"/>
                  </a:lnTo>
                  <a:lnTo>
                    <a:pt x="83" y="275"/>
                  </a:lnTo>
                  <a:lnTo>
                    <a:pt x="86" y="279"/>
                  </a:lnTo>
                  <a:lnTo>
                    <a:pt x="89" y="282"/>
                  </a:lnTo>
                  <a:lnTo>
                    <a:pt x="93" y="285"/>
                  </a:lnTo>
                  <a:lnTo>
                    <a:pt x="96" y="288"/>
                  </a:lnTo>
                  <a:lnTo>
                    <a:pt x="100" y="291"/>
                  </a:lnTo>
                  <a:lnTo>
                    <a:pt x="104" y="294"/>
                  </a:lnTo>
                  <a:lnTo>
                    <a:pt x="108" y="296"/>
                  </a:lnTo>
                  <a:lnTo>
                    <a:pt x="112" y="298"/>
                  </a:lnTo>
                  <a:lnTo>
                    <a:pt x="117" y="300"/>
                  </a:lnTo>
                  <a:lnTo>
                    <a:pt x="121" y="302"/>
                  </a:lnTo>
                  <a:lnTo>
                    <a:pt x="126" y="303"/>
                  </a:lnTo>
                  <a:lnTo>
                    <a:pt x="131" y="304"/>
                  </a:lnTo>
                  <a:lnTo>
                    <a:pt x="136" y="305"/>
                  </a:lnTo>
                  <a:lnTo>
                    <a:pt x="142" y="306"/>
                  </a:lnTo>
                  <a:lnTo>
                    <a:pt x="153" y="306"/>
                  </a:lnTo>
                  <a:lnTo>
                    <a:pt x="162" y="306"/>
                  </a:lnTo>
                  <a:lnTo>
                    <a:pt x="170" y="305"/>
                  </a:lnTo>
                  <a:lnTo>
                    <a:pt x="178" y="304"/>
                  </a:lnTo>
                  <a:lnTo>
                    <a:pt x="185" y="302"/>
                  </a:lnTo>
                  <a:lnTo>
                    <a:pt x="192" y="300"/>
                  </a:lnTo>
                  <a:lnTo>
                    <a:pt x="199" y="298"/>
                  </a:lnTo>
                  <a:lnTo>
                    <a:pt x="205" y="295"/>
                  </a:lnTo>
                  <a:lnTo>
                    <a:pt x="211" y="292"/>
                  </a:lnTo>
                  <a:lnTo>
                    <a:pt x="216" y="288"/>
                  </a:lnTo>
                  <a:lnTo>
                    <a:pt x="221" y="284"/>
                  </a:lnTo>
                  <a:lnTo>
                    <a:pt x="225" y="280"/>
                  </a:lnTo>
                  <a:lnTo>
                    <a:pt x="229" y="275"/>
                  </a:lnTo>
                  <a:lnTo>
                    <a:pt x="233" y="270"/>
                  </a:lnTo>
                  <a:lnTo>
                    <a:pt x="236" y="265"/>
                  </a:lnTo>
                  <a:lnTo>
                    <a:pt x="238" y="260"/>
                  </a:lnTo>
                  <a:lnTo>
                    <a:pt x="240" y="255"/>
                  </a:lnTo>
                  <a:lnTo>
                    <a:pt x="289" y="269"/>
                  </a:lnTo>
                  <a:lnTo>
                    <a:pt x="285" y="278"/>
                  </a:lnTo>
                  <a:lnTo>
                    <a:pt x="281" y="287"/>
                  </a:lnTo>
                  <a:lnTo>
                    <a:pt x="275" y="296"/>
                  </a:lnTo>
                  <a:lnTo>
                    <a:pt x="270" y="303"/>
                  </a:lnTo>
                  <a:lnTo>
                    <a:pt x="263" y="310"/>
                  </a:lnTo>
                  <a:lnTo>
                    <a:pt x="256" y="317"/>
                  </a:lnTo>
                  <a:lnTo>
                    <a:pt x="248" y="323"/>
                  </a:lnTo>
                  <a:lnTo>
                    <a:pt x="240" y="328"/>
                  </a:lnTo>
                  <a:lnTo>
                    <a:pt x="231" y="333"/>
                  </a:lnTo>
                  <a:lnTo>
                    <a:pt x="222" y="337"/>
                  </a:lnTo>
                  <a:lnTo>
                    <a:pt x="212" y="340"/>
                  </a:lnTo>
                  <a:lnTo>
                    <a:pt x="201" y="343"/>
                  </a:lnTo>
                  <a:lnTo>
                    <a:pt x="190" y="345"/>
                  </a:lnTo>
                  <a:lnTo>
                    <a:pt x="178" y="347"/>
                  </a:lnTo>
                  <a:lnTo>
                    <a:pt x="166" y="348"/>
                  </a:lnTo>
                  <a:lnTo>
                    <a:pt x="153" y="348"/>
                  </a:lnTo>
                  <a:lnTo>
                    <a:pt x="135" y="347"/>
                  </a:lnTo>
                  <a:lnTo>
                    <a:pt x="118" y="345"/>
                  </a:lnTo>
                  <a:lnTo>
                    <a:pt x="102" y="342"/>
                  </a:lnTo>
                  <a:lnTo>
                    <a:pt x="94" y="339"/>
                  </a:lnTo>
                  <a:lnTo>
                    <a:pt x="87" y="337"/>
                  </a:lnTo>
                  <a:lnTo>
                    <a:pt x="80" y="334"/>
                  </a:lnTo>
                  <a:lnTo>
                    <a:pt x="74" y="331"/>
                  </a:lnTo>
                  <a:lnTo>
                    <a:pt x="67" y="327"/>
                  </a:lnTo>
                  <a:lnTo>
                    <a:pt x="61" y="323"/>
                  </a:lnTo>
                  <a:lnTo>
                    <a:pt x="55" y="319"/>
                  </a:lnTo>
                  <a:lnTo>
                    <a:pt x="50" y="314"/>
                  </a:lnTo>
                  <a:lnTo>
                    <a:pt x="44" y="309"/>
                  </a:lnTo>
                  <a:lnTo>
                    <a:pt x="39" y="304"/>
                  </a:lnTo>
                  <a:lnTo>
                    <a:pt x="35" y="298"/>
                  </a:lnTo>
                  <a:lnTo>
                    <a:pt x="30" y="292"/>
                  </a:lnTo>
                  <a:lnTo>
                    <a:pt x="26" y="285"/>
                  </a:lnTo>
                  <a:lnTo>
                    <a:pt x="22" y="279"/>
                  </a:lnTo>
                  <a:lnTo>
                    <a:pt x="19" y="272"/>
                  </a:lnTo>
                  <a:lnTo>
                    <a:pt x="16" y="264"/>
                  </a:lnTo>
                  <a:lnTo>
                    <a:pt x="10" y="248"/>
                  </a:lnTo>
                  <a:lnTo>
                    <a:pt x="6" y="231"/>
                  </a:lnTo>
                  <a:lnTo>
                    <a:pt x="3" y="213"/>
                  </a:lnTo>
                  <a:lnTo>
                    <a:pt x="1" y="193"/>
                  </a:lnTo>
                  <a:lnTo>
                    <a:pt x="0" y="172"/>
                  </a:lnTo>
                  <a:lnTo>
                    <a:pt x="1" y="151"/>
                  </a:lnTo>
                  <a:lnTo>
                    <a:pt x="3" y="133"/>
                  </a:lnTo>
                  <a:lnTo>
                    <a:pt x="6" y="115"/>
                  </a:lnTo>
                  <a:lnTo>
                    <a:pt x="10" y="98"/>
                  </a:lnTo>
                  <a:lnTo>
                    <a:pt x="16" y="83"/>
                  </a:lnTo>
                  <a:lnTo>
                    <a:pt x="19" y="76"/>
                  </a:lnTo>
                  <a:lnTo>
                    <a:pt x="22" y="69"/>
                  </a:lnTo>
                  <a:lnTo>
                    <a:pt x="26" y="62"/>
                  </a:lnTo>
                  <a:lnTo>
                    <a:pt x="30" y="56"/>
                  </a:lnTo>
                  <a:lnTo>
                    <a:pt x="35" y="50"/>
                  </a:lnTo>
                  <a:lnTo>
                    <a:pt x="39" y="44"/>
                  </a:lnTo>
                  <a:lnTo>
                    <a:pt x="44" y="39"/>
                  </a:lnTo>
                  <a:lnTo>
                    <a:pt x="50" y="34"/>
                  </a:lnTo>
                  <a:lnTo>
                    <a:pt x="55" y="29"/>
                  </a:lnTo>
                  <a:lnTo>
                    <a:pt x="61" y="25"/>
                  </a:lnTo>
                  <a:lnTo>
                    <a:pt x="67" y="21"/>
                  </a:lnTo>
                  <a:lnTo>
                    <a:pt x="73" y="17"/>
                  </a:lnTo>
                  <a:lnTo>
                    <a:pt x="80" y="14"/>
                  </a:lnTo>
                  <a:lnTo>
                    <a:pt x="87" y="11"/>
                  </a:lnTo>
                  <a:lnTo>
                    <a:pt x="94" y="8"/>
                  </a:lnTo>
                  <a:lnTo>
                    <a:pt x="101" y="6"/>
                  </a:lnTo>
                  <a:lnTo>
                    <a:pt x="117" y="2"/>
                  </a:lnTo>
                  <a:lnTo>
                    <a:pt x="133" y="0"/>
                  </a:lnTo>
                  <a:lnTo>
                    <a:pt x="151" y="0"/>
                  </a:lnTo>
                  <a:lnTo>
                    <a:pt x="168" y="0"/>
                  </a:lnTo>
                  <a:lnTo>
                    <a:pt x="185" y="3"/>
                  </a:lnTo>
                  <a:lnTo>
                    <a:pt x="201" y="6"/>
                  </a:lnTo>
                  <a:lnTo>
                    <a:pt x="215" y="11"/>
                  </a:lnTo>
                  <a:lnTo>
                    <a:pt x="229" y="17"/>
                  </a:lnTo>
                  <a:lnTo>
                    <a:pt x="241" y="25"/>
                  </a:lnTo>
                  <a:lnTo>
                    <a:pt x="252" y="34"/>
                  </a:lnTo>
                  <a:lnTo>
                    <a:pt x="261" y="44"/>
                  </a:lnTo>
                  <a:lnTo>
                    <a:pt x="270" y="56"/>
                  </a:lnTo>
                  <a:lnTo>
                    <a:pt x="278" y="70"/>
                  </a:lnTo>
                  <a:lnTo>
                    <a:pt x="284" y="84"/>
                  </a:lnTo>
                  <a:lnTo>
                    <a:pt x="289" y="100"/>
                  </a:lnTo>
                  <a:lnTo>
                    <a:pt x="293" y="118"/>
                  </a:lnTo>
                  <a:lnTo>
                    <a:pt x="296" y="136"/>
                  </a:lnTo>
                  <a:lnTo>
                    <a:pt x="298" y="157"/>
                  </a:lnTo>
                  <a:lnTo>
                    <a:pt x="298" y="178"/>
                  </a:lnTo>
                  <a:lnTo>
                    <a:pt x="298" y="186"/>
                  </a:lnTo>
                  <a:lnTo>
                    <a:pt x="59" y="186"/>
                  </a:lnTo>
                  <a:moveTo>
                    <a:pt x="241" y="143"/>
                  </a:moveTo>
                  <a:lnTo>
                    <a:pt x="239" y="130"/>
                  </a:lnTo>
                  <a:lnTo>
                    <a:pt x="237" y="118"/>
                  </a:lnTo>
                  <a:lnTo>
                    <a:pt x="235" y="107"/>
                  </a:lnTo>
                  <a:lnTo>
                    <a:pt x="232" y="97"/>
                  </a:lnTo>
                  <a:lnTo>
                    <a:pt x="228" y="88"/>
                  </a:lnTo>
                  <a:lnTo>
                    <a:pt x="224" y="79"/>
                  </a:lnTo>
                  <a:lnTo>
                    <a:pt x="222" y="76"/>
                  </a:lnTo>
                  <a:lnTo>
                    <a:pt x="219" y="72"/>
                  </a:lnTo>
                  <a:lnTo>
                    <a:pt x="217" y="69"/>
                  </a:lnTo>
                  <a:lnTo>
                    <a:pt x="214" y="65"/>
                  </a:lnTo>
                  <a:lnTo>
                    <a:pt x="211" y="62"/>
                  </a:lnTo>
                  <a:lnTo>
                    <a:pt x="208" y="60"/>
                  </a:lnTo>
                  <a:lnTo>
                    <a:pt x="205" y="57"/>
                  </a:lnTo>
                  <a:lnTo>
                    <a:pt x="201" y="55"/>
                  </a:lnTo>
                  <a:lnTo>
                    <a:pt x="198" y="53"/>
                  </a:lnTo>
                  <a:lnTo>
                    <a:pt x="194" y="51"/>
                  </a:lnTo>
                  <a:lnTo>
                    <a:pt x="191" y="49"/>
                  </a:lnTo>
                  <a:lnTo>
                    <a:pt x="187" y="47"/>
                  </a:lnTo>
                  <a:lnTo>
                    <a:pt x="182" y="46"/>
                  </a:lnTo>
                  <a:lnTo>
                    <a:pt x="178" y="44"/>
                  </a:lnTo>
                  <a:lnTo>
                    <a:pt x="169" y="43"/>
                  </a:lnTo>
                  <a:lnTo>
                    <a:pt x="160" y="41"/>
                  </a:lnTo>
                  <a:lnTo>
                    <a:pt x="150" y="41"/>
                  </a:lnTo>
                  <a:lnTo>
                    <a:pt x="140" y="41"/>
                  </a:lnTo>
                  <a:lnTo>
                    <a:pt x="130" y="43"/>
                  </a:lnTo>
                  <a:lnTo>
                    <a:pt x="126" y="44"/>
                  </a:lnTo>
                  <a:lnTo>
                    <a:pt x="122" y="45"/>
                  </a:lnTo>
                  <a:lnTo>
                    <a:pt x="117" y="46"/>
                  </a:lnTo>
                  <a:lnTo>
                    <a:pt x="113" y="48"/>
                  </a:lnTo>
                  <a:lnTo>
                    <a:pt x="109" y="50"/>
                  </a:lnTo>
                  <a:lnTo>
                    <a:pt x="105" y="52"/>
                  </a:lnTo>
                  <a:lnTo>
                    <a:pt x="102" y="54"/>
                  </a:lnTo>
                  <a:lnTo>
                    <a:pt x="98" y="56"/>
                  </a:lnTo>
                  <a:lnTo>
                    <a:pt x="95" y="59"/>
                  </a:lnTo>
                  <a:lnTo>
                    <a:pt x="91" y="62"/>
                  </a:lnTo>
                  <a:lnTo>
                    <a:pt x="88" y="65"/>
                  </a:lnTo>
                  <a:lnTo>
                    <a:pt x="85" y="68"/>
                  </a:lnTo>
                  <a:lnTo>
                    <a:pt x="82" y="72"/>
                  </a:lnTo>
                  <a:lnTo>
                    <a:pt x="80" y="75"/>
                  </a:lnTo>
                  <a:lnTo>
                    <a:pt x="75" y="83"/>
                  </a:lnTo>
                  <a:lnTo>
                    <a:pt x="71" y="91"/>
                  </a:lnTo>
                  <a:lnTo>
                    <a:pt x="67" y="101"/>
                  </a:lnTo>
                  <a:lnTo>
                    <a:pt x="64" y="110"/>
                  </a:lnTo>
                  <a:lnTo>
                    <a:pt x="62" y="120"/>
                  </a:lnTo>
                  <a:lnTo>
                    <a:pt x="61" y="131"/>
                  </a:lnTo>
                  <a:lnTo>
                    <a:pt x="60" y="143"/>
                  </a:lnTo>
                  <a:lnTo>
                    <a:pt x="241" y="14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</p:sp>
        <p:sp>
          <p:nvSpPr>
            <p:cNvPr id="359" name=""/>
            <p:cNvSpPr/>
            <p:nvPr/>
          </p:nvSpPr>
          <p:spPr>
            <a:xfrm>
              <a:off x="2423160" y="5234040"/>
              <a:ext cx="56880" cy="123120"/>
            </a:xfrm>
            <a:custGeom>
              <a:avLst/>
              <a:gdLst/>
              <a:ahLst/>
              <a:rect l="0" t="0" r="r" b="b"/>
              <a:pathLst>
                <a:path w="158" h="342">
                  <a:moveTo>
                    <a:pt x="2" y="342"/>
                  </a:moveTo>
                  <a:lnTo>
                    <a:pt x="2" y="84"/>
                  </a:lnTo>
                  <a:lnTo>
                    <a:pt x="0" y="6"/>
                  </a:lnTo>
                  <a:lnTo>
                    <a:pt x="52" y="6"/>
                  </a:lnTo>
                  <a:lnTo>
                    <a:pt x="55" y="75"/>
                  </a:lnTo>
                  <a:lnTo>
                    <a:pt x="56" y="75"/>
                  </a:lnTo>
                  <a:lnTo>
                    <a:pt x="59" y="64"/>
                  </a:lnTo>
                  <a:lnTo>
                    <a:pt x="63" y="55"/>
                  </a:lnTo>
                  <a:lnTo>
                    <a:pt x="67" y="46"/>
                  </a:lnTo>
                  <a:lnTo>
                    <a:pt x="70" y="38"/>
                  </a:lnTo>
                  <a:lnTo>
                    <a:pt x="74" y="32"/>
                  </a:lnTo>
                  <a:lnTo>
                    <a:pt x="78" y="25"/>
                  </a:lnTo>
                  <a:lnTo>
                    <a:pt x="83" y="20"/>
                  </a:lnTo>
                  <a:lnTo>
                    <a:pt x="85" y="18"/>
                  </a:lnTo>
                  <a:lnTo>
                    <a:pt x="87" y="16"/>
                  </a:lnTo>
                  <a:lnTo>
                    <a:pt x="89" y="14"/>
                  </a:lnTo>
                  <a:lnTo>
                    <a:pt x="91" y="12"/>
                  </a:lnTo>
                  <a:lnTo>
                    <a:pt x="94" y="10"/>
                  </a:lnTo>
                  <a:lnTo>
                    <a:pt x="96" y="9"/>
                  </a:lnTo>
                  <a:lnTo>
                    <a:pt x="99" y="7"/>
                  </a:lnTo>
                  <a:lnTo>
                    <a:pt x="102" y="6"/>
                  </a:lnTo>
                  <a:lnTo>
                    <a:pt x="108" y="4"/>
                  </a:lnTo>
                  <a:lnTo>
                    <a:pt x="114" y="2"/>
                  </a:lnTo>
                  <a:lnTo>
                    <a:pt x="121" y="1"/>
                  </a:lnTo>
                  <a:lnTo>
                    <a:pt x="128" y="0"/>
                  </a:lnTo>
                  <a:lnTo>
                    <a:pt x="136" y="0"/>
                  </a:lnTo>
                  <a:lnTo>
                    <a:pt x="139" y="0"/>
                  </a:lnTo>
                  <a:lnTo>
                    <a:pt x="141" y="0"/>
                  </a:lnTo>
                  <a:lnTo>
                    <a:pt x="144" y="0"/>
                  </a:lnTo>
                  <a:lnTo>
                    <a:pt x="147" y="1"/>
                  </a:lnTo>
                  <a:lnTo>
                    <a:pt x="150" y="1"/>
                  </a:lnTo>
                  <a:lnTo>
                    <a:pt x="153" y="2"/>
                  </a:lnTo>
                  <a:lnTo>
                    <a:pt x="158" y="3"/>
                  </a:lnTo>
                  <a:lnTo>
                    <a:pt x="158" y="54"/>
                  </a:lnTo>
                  <a:lnTo>
                    <a:pt x="156" y="54"/>
                  </a:lnTo>
                  <a:lnTo>
                    <a:pt x="152" y="53"/>
                  </a:lnTo>
                  <a:lnTo>
                    <a:pt x="149" y="52"/>
                  </a:lnTo>
                  <a:lnTo>
                    <a:pt x="145" y="52"/>
                  </a:lnTo>
                  <a:lnTo>
                    <a:pt x="137" y="51"/>
                  </a:lnTo>
                  <a:lnTo>
                    <a:pt x="129" y="51"/>
                  </a:lnTo>
                  <a:lnTo>
                    <a:pt x="124" y="51"/>
                  </a:lnTo>
                  <a:lnTo>
                    <a:pt x="120" y="52"/>
                  </a:lnTo>
                  <a:lnTo>
                    <a:pt x="116" y="52"/>
                  </a:lnTo>
                  <a:lnTo>
                    <a:pt x="112" y="53"/>
                  </a:lnTo>
                  <a:lnTo>
                    <a:pt x="109" y="54"/>
                  </a:lnTo>
                  <a:lnTo>
                    <a:pt x="105" y="55"/>
                  </a:lnTo>
                  <a:lnTo>
                    <a:pt x="101" y="57"/>
                  </a:lnTo>
                  <a:lnTo>
                    <a:pt x="98" y="59"/>
                  </a:lnTo>
                  <a:lnTo>
                    <a:pt x="95" y="61"/>
                  </a:lnTo>
                  <a:lnTo>
                    <a:pt x="92" y="63"/>
                  </a:lnTo>
                  <a:lnTo>
                    <a:pt x="89" y="65"/>
                  </a:lnTo>
                  <a:lnTo>
                    <a:pt x="86" y="68"/>
                  </a:lnTo>
                  <a:lnTo>
                    <a:pt x="83" y="71"/>
                  </a:lnTo>
                  <a:lnTo>
                    <a:pt x="80" y="74"/>
                  </a:lnTo>
                  <a:lnTo>
                    <a:pt x="78" y="78"/>
                  </a:lnTo>
                  <a:lnTo>
                    <a:pt x="76" y="81"/>
                  </a:lnTo>
                  <a:lnTo>
                    <a:pt x="71" y="89"/>
                  </a:lnTo>
                  <a:lnTo>
                    <a:pt x="68" y="98"/>
                  </a:lnTo>
                  <a:lnTo>
                    <a:pt x="64" y="107"/>
                  </a:lnTo>
                  <a:lnTo>
                    <a:pt x="62" y="118"/>
                  </a:lnTo>
                  <a:lnTo>
                    <a:pt x="60" y="129"/>
                  </a:lnTo>
                  <a:lnTo>
                    <a:pt x="58" y="141"/>
                  </a:lnTo>
                  <a:lnTo>
                    <a:pt x="58" y="153"/>
                  </a:lnTo>
                  <a:lnTo>
                    <a:pt x="57" y="167"/>
                  </a:lnTo>
                  <a:lnTo>
                    <a:pt x="57" y="342"/>
                  </a:lnTo>
                  <a:lnTo>
                    <a:pt x="2" y="34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</p:sp>
        <p:sp>
          <p:nvSpPr>
            <p:cNvPr id="360" name=""/>
            <p:cNvSpPr/>
            <p:nvPr/>
          </p:nvSpPr>
          <p:spPr>
            <a:xfrm>
              <a:off x="2503080" y="5199840"/>
              <a:ext cx="121680" cy="157320"/>
            </a:xfrm>
            <a:custGeom>
              <a:avLst/>
              <a:gdLst/>
              <a:ahLst/>
              <a:rect l="0" t="0" r="r" b="b"/>
              <a:pathLst>
                <a:path w="338" h="437">
                  <a:moveTo>
                    <a:pt x="338" y="314"/>
                  </a:moveTo>
                  <a:lnTo>
                    <a:pt x="337" y="328"/>
                  </a:lnTo>
                  <a:lnTo>
                    <a:pt x="336" y="335"/>
                  </a:lnTo>
                  <a:lnTo>
                    <a:pt x="335" y="341"/>
                  </a:lnTo>
                  <a:lnTo>
                    <a:pt x="333" y="348"/>
                  </a:lnTo>
                  <a:lnTo>
                    <a:pt x="332" y="354"/>
                  </a:lnTo>
                  <a:lnTo>
                    <a:pt x="329" y="360"/>
                  </a:lnTo>
                  <a:lnTo>
                    <a:pt x="327" y="366"/>
                  </a:lnTo>
                  <a:lnTo>
                    <a:pt x="324" y="371"/>
                  </a:lnTo>
                  <a:lnTo>
                    <a:pt x="321" y="377"/>
                  </a:lnTo>
                  <a:lnTo>
                    <a:pt x="317" y="382"/>
                  </a:lnTo>
                  <a:lnTo>
                    <a:pt x="314" y="387"/>
                  </a:lnTo>
                  <a:lnTo>
                    <a:pt x="310" y="392"/>
                  </a:lnTo>
                  <a:lnTo>
                    <a:pt x="305" y="396"/>
                  </a:lnTo>
                  <a:lnTo>
                    <a:pt x="300" y="400"/>
                  </a:lnTo>
                  <a:lnTo>
                    <a:pt x="295" y="405"/>
                  </a:lnTo>
                  <a:lnTo>
                    <a:pt x="290" y="409"/>
                  </a:lnTo>
                  <a:lnTo>
                    <a:pt x="284" y="412"/>
                  </a:lnTo>
                  <a:lnTo>
                    <a:pt x="272" y="419"/>
                  </a:lnTo>
                  <a:lnTo>
                    <a:pt x="259" y="424"/>
                  </a:lnTo>
                  <a:lnTo>
                    <a:pt x="244" y="429"/>
                  </a:lnTo>
                  <a:lnTo>
                    <a:pt x="229" y="432"/>
                  </a:lnTo>
                  <a:lnTo>
                    <a:pt x="213" y="435"/>
                  </a:lnTo>
                  <a:lnTo>
                    <a:pt x="195" y="436"/>
                  </a:lnTo>
                  <a:lnTo>
                    <a:pt x="177" y="437"/>
                  </a:lnTo>
                  <a:lnTo>
                    <a:pt x="0" y="437"/>
                  </a:lnTo>
                  <a:lnTo>
                    <a:pt x="0" y="0"/>
                  </a:lnTo>
                  <a:lnTo>
                    <a:pt x="158" y="0"/>
                  </a:lnTo>
                  <a:lnTo>
                    <a:pt x="194" y="1"/>
                  </a:lnTo>
                  <a:lnTo>
                    <a:pt x="211" y="3"/>
                  </a:lnTo>
                  <a:lnTo>
                    <a:pt x="226" y="6"/>
                  </a:lnTo>
                  <a:lnTo>
                    <a:pt x="239" y="10"/>
                  </a:lnTo>
                  <a:lnTo>
                    <a:pt x="252" y="14"/>
                  </a:lnTo>
                  <a:lnTo>
                    <a:pt x="263" y="20"/>
                  </a:lnTo>
                  <a:lnTo>
                    <a:pt x="274" y="26"/>
                  </a:lnTo>
                  <a:lnTo>
                    <a:pt x="283" y="33"/>
                  </a:lnTo>
                  <a:lnTo>
                    <a:pt x="290" y="41"/>
                  </a:lnTo>
                  <a:lnTo>
                    <a:pt x="297" y="50"/>
                  </a:lnTo>
                  <a:lnTo>
                    <a:pt x="303" y="59"/>
                  </a:lnTo>
                  <a:lnTo>
                    <a:pt x="307" y="70"/>
                  </a:lnTo>
                  <a:lnTo>
                    <a:pt x="310" y="81"/>
                  </a:lnTo>
                  <a:lnTo>
                    <a:pt x="312" y="93"/>
                  </a:lnTo>
                  <a:lnTo>
                    <a:pt x="312" y="106"/>
                  </a:lnTo>
                  <a:lnTo>
                    <a:pt x="312" y="115"/>
                  </a:lnTo>
                  <a:lnTo>
                    <a:pt x="311" y="124"/>
                  </a:lnTo>
                  <a:lnTo>
                    <a:pt x="309" y="133"/>
                  </a:lnTo>
                  <a:lnTo>
                    <a:pt x="307" y="142"/>
                  </a:lnTo>
                  <a:lnTo>
                    <a:pt x="304" y="150"/>
                  </a:lnTo>
                  <a:lnTo>
                    <a:pt x="300" y="157"/>
                  </a:lnTo>
                  <a:lnTo>
                    <a:pt x="296" y="164"/>
                  </a:lnTo>
                  <a:lnTo>
                    <a:pt x="290" y="171"/>
                  </a:lnTo>
                  <a:lnTo>
                    <a:pt x="285" y="177"/>
                  </a:lnTo>
                  <a:lnTo>
                    <a:pt x="278" y="183"/>
                  </a:lnTo>
                  <a:lnTo>
                    <a:pt x="272" y="188"/>
                  </a:lnTo>
                  <a:lnTo>
                    <a:pt x="264" y="193"/>
                  </a:lnTo>
                  <a:lnTo>
                    <a:pt x="256" y="197"/>
                  </a:lnTo>
                  <a:lnTo>
                    <a:pt x="248" y="201"/>
                  </a:lnTo>
                  <a:lnTo>
                    <a:pt x="239" y="204"/>
                  </a:lnTo>
                  <a:lnTo>
                    <a:pt x="229" y="207"/>
                  </a:lnTo>
                  <a:lnTo>
                    <a:pt x="242" y="208"/>
                  </a:lnTo>
                  <a:lnTo>
                    <a:pt x="254" y="211"/>
                  </a:lnTo>
                  <a:lnTo>
                    <a:pt x="265" y="214"/>
                  </a:lnTo>
                  <a:lnTo>
                    <a:pt x="275" y="218"/>
                  </a:lnTo>
                  <a:lnTo>
                    <a:pt x="285" y="223"/>
                  </a:lnTo>
                  <a:lnTo>
                    <a:pt x="294" y="229"/>
                  </a:lnTo>
                  <a:lnTo>
                    <a:pt x="302" y="235"/>
                  </a:lnTo>
                  <a:lnTo>
                    <a:pt x="306" y="238"/>
                  </a:lnTo>
                  <a:lnTo>
                    <a:pt x="309" y="241"/>
                  </a:lnTo>
                  <a:lnTo>
                    <a:pt x="316" y="249"/>
                  </a:lnTo>
                  <a:lnTo>
                    <a:pt x="319" y="253"/>
                  </a:lnTo>
                  <a:lnTo>
                    <a:pt x="322" y="257"/>
                  </a:lnTo>
                  <a:lnTo>
                    <a:pt x="324" y="261"/>
                  </a:lnTo>
                  <a:lnTo>
                    <a:pt x="327" y="265"/>
                  </a:lnTo>
                  <a:lnTo>
                    <a:pt x="329" y="269"/>
                  </a:lnTo>
                  <a:lnTo>
                    <a:pt x="330" y="274"/>
                  </a:lnTo>
                  <a:lnTo>
                    <a:pt x="332" y="278"/>
                  </a:lnTo>
                  <a:lnTo>
                    <a:pt x="334" y="283"/>
                  </a:lnTo>
                  <a:lnTo>
                    <a:pt x="336" y="293"/>
                  </a:lnTo>
                  <a:lnTo>
                    <a:pt x="337" y="303"/>
                  </a:lnTo>
                  <a:lnTo>
                    <a:pt x="338" y="314"/>
                  </a:lnTo>
                  <a:moveTo>
                    <a:pt x="253" y="113"/>
                  </a:moveTo>
                  <a:lnTo>
                    <a:pt x="252" y="104"/>
                  </a:lnTo>
                  <a:lnTo>
                    <a:pt x="252" y="100"/>
                  </a:lnTo>
                  <a:lnTo>
                    <a:pt x="251" y="96"/>
                  </a:lnTo>
                  <a:lnTo>
                    <a:pt x="250" y="93"/>
                  </a:lnTo>
                  <a:lnTo>
                    <a:pt x="249" y="89"/>
                  </a:lnTo>
                  <a:lnTo>
                    <a:pt x="248" y="86"/>
                  </a:lnTo>
                  <a:lnTo>
                    <a:pt x="247" y="83"/>
                  </a:lnTo>
                  <a:lnTo>
                    <a:pt x="245" y="79"/>
                  </a:lnTo>
                  <a:lnTo>
                    <a:pt x="243" y="77"/>
                  </a:lnTo>
                  <a:lnTo>
                    <a:pt x="241" y="74"/>
                  </a:lnTo>
                  <a:lnTo>
                    <a:pt x="239" y="71"/>
                  </a:lnTo>
                  <a:lnTo>
                    <a:pt x="237" y="69"/>
                  </a:lnTo>
                  <a:lnTo>
                    <a:pt x="234" y="66"/>
                  </a:lnTo>
                  <a:lnTo>
                    <a:pt x="231" y="64"/>
                  </a:lnTo>
                  <a:lnTo>
                    <a:pt x="228" y="62"/>
                  </a:lnTo>
                  <a:lnTo>
                    <a:pt x="225" y="60"/>
                  </a:lnTo>
                  <a:lnTo>
                    <a:pt x="222" y="59"/>
                  </a:lnTo>
                  <a:lnTo>
                    <a:pt x="215" y="56"/>
                  </a:lnTo>
                  <a:lnTo>
                    <a:pt x="207" y="53"/>
                  </a:lnTo>
                  <a:lnTo>
                    <a:pt x="199" y="51"/>
                  </a:lnTo>
                  <a:lnTo>
                    <a:pt x="190" y="49"/>
                  </a:lnTo>
                  <a:lnTo>
                    <a:pt x="180" y="48"/>
                  </a:lnTo>
                  <a:lnTo>
                    <a:pt x="169" y="47"/>
                  </a:lnTo>
                  <a:lnTo>
                    <a:pt x="158" y="47"/>
                  </a:lnTo>
                  <a:lnTo>
                    <a:pt x="59" y="47"/>
                  </a:lnTo>
                  <a:lnTo>
                    <a:pt x="59" y="186"/>
                  </a:lnTo>
                  <a:lnTo>
                    <a:pt x="158" y="186"/>
                  </a:lnTo>
                  <a:lnTo>
                    <a:pt x="170" y="185"/>
                  </a:lnTo>
                  <a:lnTo>
                    <a:pt x="181" y="185"/>
                  </a:lnTo>
                  <a:lnTo>
                    <a:pt x="191" y="183"/>
                  </a:lnTo>
                  <a:lnTo>
                    <a:pt x="200" y="181"/>
                  </a:lnTo>
                  <a:lnTo>
                    <a:pt x="208" y="179"/>
                  </a:lnTo>
                  <a:lnTo>
                    <a:pt x="216" y="176"/>
                  </a:lnTo>
                  <a:lnTo>
                    <a:pt x="220" y="174"/>
                  </a:lnTo>
                  <a:lnTo>
                    <a:pt x="223" y="172"/>
                  </a:lnTo>
                  <a:lnTo>
                    <a:pt x="226" y="170"/>
                  </a:lnTo>
                  <a:lnTo>
                    <a:pt x="229" y="168"/>
                  </a:lnTo>
                  <a:lnTo>
                    <a:pt x="232" y="166"/>
                  </a:lnTo>
                  <a:lnTo>
                    <a:pt x="235" y="163"/>
                  </a:lnTo>
                  <a:lnTo>
                    <a:pt x="237" y="160"/>
                  </a:lnTo>
                  <a:lnTo>
                    <a:pt x="239" y="158"/>
                  </a:lnTo>
                  <a:lnTo>
                    <a:pt x="242" y="155"/>
                  </a:lnTo>
                  <a:lnTo>
                    <a:pt x="243" y="152"/>
                  </a:lnTo>
                  <a:lnTo>
                    <a:pt x="245" y="149"/>
                  </a:lnTo>
                  <a:lnTo>
                    <a:pt x="247" y="145"/>
                  </a:lnTo>
                  <a:lnTo>
                    <a:pt x="248" y="142"/>
                  </a:lnTo>
                  <a:lnTo>
                    <a:pt x="249" y="138"/>
                  </a:lnTo>
                  <a:lnTo>
                    <a:pt x="250" y="134"/>
                  </a:lnTo>
                  <a:lnTo>
                    <a:pt x="251" y="130"/>
                  </a:lnTo>
                  <a:lnTo>
                    <a:pt x="252" y="122"/>
                  </a:lnTo>
                  <a:lnTo>
                    <a:pt x="253" y="113"/>
                  </a:lnTo>
                  <a:moveTo>
                    <a:pt x="278" y="309"/>
                  </a:moveTo>
                  <a:lnTo>
                    <a:pt x="277" y="300"/>
                  </a:lnTo>
                  <a:lnTo>
                    <a:pt x="276" y="291"/>
                  </a:lnTo>
                  <a:lnTo>
                    <a:pt x="274" y="283"/>
                  </a:lnTo>
                  <a:lnTo>
                    <a:pt x="271" y="275"/>
                  </a:lnTo>
                  <a:lnTo>
                    <a:pt x="267" y="268"/>
                  </a:lnTo>
                  <a:lnTo>
                    <a:pt x="262" y="262"/>
                  </a:lnTo>
                  <a:lnTo>
                    <a:pt x="257" y="256"/>
                  </a:lnTo>
                  <a:lnTo>
                    <a:pt x="251" y="251"/>
                  </a:lnTo>
                  <a:lnTo>
                    <a:pt x="243" y="247"/>
                  </a:lnTo>
                  <a:lnTo>
                    <a:pt x="235" y="243"/>
                  </a:lnTo>
                  <a:lnTo>
                    <a:pt x="226" y="240"/>
                  </a:lnTo>
                  <a:lnTo>
                    <a:pt x="217" y="237"/>
                  </a:lnTo>
                  <a:lnTo>
                    <a:pt x="206" y="235"/>
                  </a:lnTo>
                  <a:lnTo>
                    <a:pt x="195" y="233"/>
                  </a:lnTo>
                  <a:lnTo>
                    <a:pt x="182" y="232"/>
                  </a:lnTo>
                  <a:lnTo>
                    <a:pt x="169" y="232"/>
                  </a:lnTo>
                  <a:lnTo>
                    <a:pt x="59" y="232"/>
                  </a:lnTo>
                  <a:lnTo>
                    <a:pt x="59" y="390"/>
                  </a:lnTo>
                  <a:lnTo>
                    <a:pt x="174" y="390"/>
                  </a:lnTo>
                  <a:lnTo>
                    <a:pt x="187" y="389"/>
                  </a:lnTo>
                  <a:lnTo>
                    <a:pt x="199" y="388"/>
                  </a:lnTo>
                  <a:lnTo>
                    <a:pt x="210" y="387"/>
                  </a:lnTo>
                  <a:lnTo>
                    <a:pt x="221" y="384"/>
                  </a:lnTo>
                  <a:lnTo>
                    <a:pt x="230" y="382"/>
                  </a:lnTo>
                  <a:lnTo>
                    <a:pt x="235" y="380"/>
                  </a:lnTo>
                  <a:lnTo>
                    <a:pt x="239" y="378"/>
                  </a:lnTo>
                  <a:lnTo>
                    <a:pt x="243" y="376"/>
                  </a:lnTo>
                  <a:lnTo>
                    <a:pt x="246" y="374"/>
                  </a:lnTo>
                  <a:lnTo>
                    <a:pt x="250" y="372"/>
                  </a:lnTo>
                  <a:lnTo>
                    <a:pt x="253" y="369"/>
                  </a:lnTo>
                  <a:lnTo>
                    <a:pt x="256" y="367"/>
                  </a:lnTo>
                  <a:lnTo>
                    <a:pt x="259" y="364"/>
                  </a:lnTo>
                  <a:lnTo>
                    <a:pt x="261" y="361"/>
                  </a:lnTo>
                  <a:lnTo>
                    <a:pt x="264" y="358"/>
                  </a:lnTo>
                  <a:lnTo>
                    <a:pt x="266" y="355"/>
                  </a:lnTo>
                  <a:lnTo>
                    <a:pt x="268" y="351"/>
                  </a:lnTo>
                  <a:lnTo>
                    <a:pt x="270" y="348"/>
                  </a:lnTo>
                  <a:lnTo>
                    <a:pt x="272" y="344"/>
                  </a:lnTo>
                  <a:lnTo>
                    <a:pt x="273" y="340"/>
                  </a:lnTo>
                  <a:lnTo>
                    <a:pt x="274" y="336"/>
                  </a:lnTo>
                  <a:lnTo>
                    <a:pt x="275" y="332"/>
                  </a:lnTo>
                  <a:lnTo>
                    <a:pt x="276" y="328"/>
                  </a:lnTo>
                  <a:lnTo>
                    <a:pt x="277" y="319"/>
                  </a:lnTo>
                  <a:lnTo>
                    <a:pt x="278" y="309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</p:sp>
        <p:sp>
          <p:nvSpPr>
            <p:cNvPr id="361" name=""/>
            <p:cNvSpPr/>
            <p:nvPr/>
          </p:nvSpPr>
          <p:spPr>
            <a:xfrm>
              <a:off x="2651400" y="5236200"/>
              <a:ext cx="96840" cy="123120"/>
            </a:xfrm>
            <a:custGeom>
              <a:avLst/>
              <a:gdLst/>
              <a:ahLst/>
              <a:rect l="0" t="0" r="r" b="b"/>
              <a:pathLst>
                <a:path w="269" h="342">
                  <a:moveTo>
                    <a:pt x="56" y="0"/>
                  </a:moveTo>
                  <a:lnTo>
                    <a:pt x="56" y="213"/>
                  </a:lnTo>
                  <a:lnTo>
                    <a:pt x="56" y="229"/>
                  </a:lnTo>
                  <a:lnTo>
                    <a:pt x="57" y="236"/>
                  </a:lnTo>
                  <a:lnTo>
                    <a:pt x="57" y="242"/>
                  </a:lnTo>
                  <a:lnTo>
                    <a:pt x="58" y="249"/>
                  </a:lnTo>
                  <a:lnTo>
                    <a:pt x="60" y="254"/>
                  </a:lnTo>
                  <a:lnTo>
                    <a:pt x="61" y="260"/>
                  </a:lnTo>
                  <a:lnTo>
                    <a:pt x="62" y="264"/>
                  </a:lnTo>
                  <a:lnTo>
                    <a:pt x="64" y="269"/>
                  </a:lnTo>
                  <a:lnTo>
                    <a:pt x="66" y="273"/>
                  </a:lnTo>
                  <a:lnTo>
                    <a:pt x="68" y="277"/>
                  </a:lnTo>
                  <a:lnTo>
                    <a:pt x="71" y="280"/>
                  </a:lnTo>
                  <a:lnTo>
                    <a:pt x="74" y="283"/>
                  </a:lnTo>
                  <a:lnTo>
                    <a:pt x="76" y="286"/>
                  </a:lnTo>
                  <a:lnTo>
                    <a:pt x="80" y="289"/>
                  </a:lnTo>
                  <a:lnTo>
                    <a:pt x="83" y="291"/>
                  </a:lnTo>
                  <a:lnTo>
                    <a:pt x="87" y="293"/>
                  </a:lnTo>
                  <a:lnTo>
                    <a:pt x="91" y="294"/>
                  </a:lnTo>
                  <a:lnTo>
                    <a:pt x="96" y="296"/>
                  </a:lnTo>
                  <a:lnTo>
                    <a:pt x="101" y="297"/>
                  </a:lnTo>
                  <a:lnTo>
                    <a:pt x="106" y="298"/>
                  </a:lnTo>
                  <a:lnTo>
                    <a:pt x="112" y="298"/>
                  </a:lnTo>
                  <a:lnTo>
                    <a:pt x="118" y="299"/>
                  </a:lnTo>
                  <a:lnTo>
                    <a:pt x="125" y="299"/>
                  </a:lnTo>
                  <a:lnTo>
                    <a:pt x="135" y="298"/>
                  </a:lnTo>
                  <a:lnTo>
                    <a:pt x="144" y="297"/>
                  </a:lnTo>
                  <a:lnTo>
                    <a:pt x="149" y="296"/>
                  </a:lnTo>
                  <a:lnTo>
                    <a:pt x="153" y="295"/>
                  </a:lnTo>
                  <a:lnTo>
                    <a:pt x="157" y="294"/>
                  </a:lnTo>
                  <a:lnTo>
                    <a:pt x="161" y="292"/>
                  </a:lnTo>
                  <a:lnTo>
                    <a:pt x="165" y="290"/>
                  </a:lnTo>
                  <a:lnTo>
                    <a:pt x="169" y="288"/>
                  </a:lnTo>
                  <a:lnTo>
                    <a:pt x="172" y="286"/>
                  </a:lnTo>
                  <a:lnTo>
                    <a:pt x="176" y="283"/>
                  </a:lnTo>
                  <a:lnTo>
                    <a:pt x="179" y="281"/>
                  </a:lnTo>
                  <a:lnTo>
                    <a:pt x="182" y="278"/>
                  </a:lnTo>
                  <a:lnTo>
                    <a:pt x="186" y="275"/>
                  </a:lnTo>
                  <a:lnTo>
                    <a:pt x="189" y="271"/>
                  </a:lnTo>
                  <a:lnTo>
                    <a:pt x="191" y="268"/>
                  </a:lnTo>
                  <a:lnTo>
                    <a:pt x="194" y="264"/>
                  </a:lnTo>
                  <a:lnTo>
                    <a:pt x="196" y="260"/>
                  </a:lnTo>
                  <a:lnTo>
                    <a:pt x="199" y="256"/>
                  </a:lnTo>
                  <a:lnTo>
                    <a:pt x="203" y="248"/>
                  </a:lnTo>
                  <a:lnTo>
                    <a:pt x="206" y="238"/>
                  </a:lnTo>
                  <a:lnTo>
                    <a:pt x="209" y="228"/>
                  </a:lnTo>
                  <a:lnTo>
                    <a:pt x="210" y="218"/>
                  </a:lnTo>
                  <a:lnTo>
                    <a:pt x="211" y="207"/>
                  </a:lnTo>
                  <a:lnTo>
                    <a:pt x="212" y="195"/>
                  </a:lnTo>
                  <a:lnTo>
                    <a:pt x="212" y="0"/>
                  </a:lnTo>
                  <a:lnTo>
                    <a:pt x="268" y="0"/>
                  </a:lnTo>
                  <a:lnTo>
                    <a:pt x="268" y="264"/>
                  </a:lnTo>
                  <a:lnTo>
                    <a:pt x="268" y="311"/>
                  </a:lnTo>
                  <a:lnTo>
                    <a:pt x="269" y="326"/>
                  </a:lnTo>
                  <a:lnTo>
                    <a:pt x="269" y="332"/>
                  </a:lnTo>
                  <a:lnTo>
                    <a:pt x="269" y="336"/>
                  </a:lnTo>
                  <a:lnTo>
                    <a:pt x="217" y="336"/>
                  </a:lnTo>
                  <a:lnTo>
                    <a:pt x="217" y="335"/>
                  </a:lnTo>
                  <a:lnTo>
                    <a:pt x="217" y="335"/>
                  </a:lnTo>
                  <a:lnTo>
                    <a:pt x="216" y="333"/>
                  </a:lnTo>
                  <a:lnTo>
                    <a:pt x="216" y="327"/>
                  </a:lnTo>
                  <a:lnTo>
                    <a:pt x="215" y="312"/>
                  </a:lnTo>
                  <a:lnTo>
                    <a:pt x="214" y="278"/>
                  </a:lnTo>
                  <a:lnTo>
                    <a:pt x="213" y="278"/>
                  </a:lnTo>
                  <a:lnTo>
                    <a:pt x="208" y="287"/>
                  </a:lnTo>
                  <a:lnTo>
                    <a:pt x="203" y="294"/>
                  </a:lnTo>
                  <a:lnTo>
                    <a:pt x="198" y="302"/>
                  </a:lnTo>
                  <a:lnTo>
                    <a:pt x="193" y="308"/>
                  </a:lnTo>
                  <a:lnTo>
                    <a:pt x="187" y="314"/>
                  </a:lnTo>
                  <a:lnTo>
                    <a:pt x="181" y="319"/>
                  </a:lnTo>
                  <a:lnTo>
                    <a:pt x="175" y="324"/>
                  </a:lnTo>
                  <a:lnTo>
                    <a:pt x="169" y="328"/>
                  </a:lnTo>
                  <a:lnTo>
                    <a:pt x="162" y="331"/>
                  </a:lnTo>
                  <a:lnTo>
                    <a:pt x="155" y="334"/>
                  </a:lnTo>
                  <a:lnTo>
                    <a:pt x="148" y="336"/>
                  </a:lnTo>
                  <a:lnTo>
                    <a:pt x="141" y="338"/>
                  </a:lnTo>
                  <a:lnTo>
                    <a:pt x="133" y="340"/>
                  </a:lnTo>
                  <a:lnTo>
                    <a:pt x="124" y="341"/>
                  </a:lnTo>
                  <a:lnTo>
                    <a:pt x="115" y="342"/>
                  </a:lnTo>
                  <a:lnTo>
                    <a:pt x="106" y="342"/>
                  </a:lnTo>
                  <a:lnTo>
                    <a:pt x="93" y="342"/>
                  </a:lnTo>
                  <a:lnTo>
                    <a:pt x="80" y="340"/>
                  </a:lnTo>
                  <a:lnTo>
                    <a:pt x="69" y="338"/>
                  </a:lnTo>
                  <a:lnTo>
                    <a:pt x="58" y="335"/>
                  </a:lnTo>
                  <a:lnTo>
                    <a:pt x="53" y="333"/>
                  </a:lnTo>
                  <a:lnTo>
                    <a:pt x="49" y="331"/>
                  </a:lnTo>
                  <a:lnTo>
                    <a:pt x="44" y="329"/>
                  </a:lnTo>
                  <a:lnTo>
                    <a:pt x="40" y="327"/>
                  </a:lnTo>
                  <a:lnTo>
                    <a:pt x="36" y="324"/>
                  </a:lnTo>
                  <a:lnTo>
                    <a:pt x="32" y="321"/>
                  </a:lnTo>
                  <a:lnTo>
                    <a:pt x="29" y="318"/>
                  </a:lnTo>
                  <a:lnTo>
                    <a:pt x="25" y="315"/>
                  </a:lnTo>
                  <a:lnTo>
                    <a:pt x="22" y="311"/>
                  </a:lnTo>
                  <a:lnTo>
                    <a:pt x="19" y="307"/>
                  </a:lnTo>
                  <a:lnTo>
                    <a:pt x="17" y="303"/>
                  </a:lnTo>
                  <a:lnTo>
                    <a:pt x="14" y="299"/>
                  </a:lnTo>
                  <a:lnTo>
                    <a:pt x="12" y="294"/>
                  </a:lnTo>
                  <a:lnTo>
                    <a:pt x="10" y="289"/>
                  </a:lnTo>
                  <a:lnTo>
                    <a:pt x="6" y="278"/>
                  </a:lnTo>
                  <a:lnTo>
                    <a:pt x="3" y="266"/>
                  </a:lnTo>
                  <a:lnTo>
                    <a:pt x="1" y="253"/>
                  </a:lnTo>
                  <a:lnTo>
                    <a:pt x="0" y="239"/>
                  </a:lnTo>
                  <a:lnTo>
                    <a:pt x="0" y="224"/>
                  </a:lnTo>
                  <a:lnTo>
                    <a:pt x="0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</p:sp>
        <p:sp>
          <p:nvSpPr>
            <p:cNvPr id="362" name=""/>
            <p:cNvSpPr/>
            <p:nvPr/>
          </p:nvSpPr>
          <p:spPr>
            <a:xfrm>
              <a:off x="2778480" y="5234040"/>
              <a:ext cx="96840" cy="123120"/>
            </a:xfrm>
            <a:custGeom>
              <a:avLst/>
              <a:gdLst/>
              <a:ahLst/>
              <a:rect l="0" t="0" r="r" b="b"/>
              <a:pathLst>
                <a:path w="269" h="342">
                  <a:moveTo>
                    <a:pt x="213" y="342"/>
                  </a:moveTo>
                  <a:lnTo>
                    <a:pt x="213" y="129"/>
                  </a:lnTo>
                  <a:lnTo>
                    <a:pt x="213" y="113"/>
                  </a:lnTo>
                  <a:lnTo>
                    <a:pt x="212" y="106"/>
                  </a:lnTo>
                  <a:lnTo>
                    <a:pt x="212" y="100"/>
                  </a:lnTo>
                  <a:lnTo>
                    <a:pt x="211" y="93"/>
                  </a:lnTo>
                  <a:lnTo>
                    <a:pt x="210" y="88"/>
                  </a:lnTo>
                  <a:lnTo>
                    <a:pt x="208" y="82"/>
                  </a:lnTo>
                  <a:lnTo>
                    <a:pt x="207" y="78"/>
                  </a:lnTo>
                  <a:lnTo>
                    <a:pt x="205" y="73"/>
                  </a:lnTo>
                  <a:lnTo>
                    <a:pt x="203" y="69"/>
                  </a:lnTo>
                  <a:lnTo>
                    <a:pt x="201" y="65"/>
                  </a:lnTo>
                  <a:lnTo>
                    <a:pt x="198" y="62"/>
                  </a:lnTo>
                  <a:lnTo>
                    <a:pt x="196" y="59"/>
                  </a:lnTo>
                  <a:lnTo>
                    <a:pt x="193" y="56"/>
                  </a:lnTo>
                  <a:lnTo>
                    <a:pt x="189" y="53"/>
                  </a:lnTo>
                  <a:lnTo>
                    <a:pt x="186" y="51"/>
                  </a:lnTo>
                  <a:lnTo>
                    <a:pt x="182" y="49"/>
                  </a:lnTo>
                  <a:lnTo>
                    <a:pt x="178" y="48"/>
                  </a:lnTo>
                  <a:lnTo>
                    <a:pt x="173" y="46"/>
                  </a:lnTo>
                  <a:lnTo>
                    <a:pt x="168" y="45"/>
                  </a:lnTo>
                  <a:lnTo>
                    <a:pt x="163" y="44"/>
                  </a:lnTo>
                  <a:lnTo>
                    <a:pt x="157" y="44"/>
                  </a:lnTo>
                  <a:lnTo>
                    <a:pt x="151" y="43"/>
                  </a:lnTo>
                  <a:lnTo>
                    <a:pt x="144" y="43"/>
                  </a:lnTo>
                  <a:lnTo>
                    <a:pt x="134" y="44"/>
                  </a:lnTo>
                  <a:lnTo>
                    <a:pt x="125" y="45"/>
                  </a:lnTo>
                  <a:lnTo>
                    <a:pt x="121" y="46"/>
                  </a:lnTo>
                  <a:lnTo>
                    <a:pt x="116" y="47"/>
                  </a:lnTo>
                  <a:lnTo>
                    <a:pt x="112" y="48"/>
                  </a:lnTo>
                  <a:lnTo>
                    <a:pt x="108" y="50"/>
                  </a:lnTo>
                  <a:lnTo>
                    <a:pt x="104" y="52"/>
                  </a:lnTo>
                  <a:lnTo>
                    <a:pt x="100" y="54"/>
                  </a:lnTo>
                  <a:lnTo>
                    <a:pt x="97" y="56"/>
                  </a:lnTo>
                  <a:lnTo>
                    <a:pt x="93" y="59"/>
                  </a:lnTo>
                  <a:lnTo>
                    <a:pt x="90" y="61"/>
                  </a:lnTo>
                  <a:lnTo>
                    <a:pt x="87" y="64"/>
                  </a:lnTo>
                  <a:lnTo>
                    <a:pt x="84" y="67"/>
                  </a:lnTo>
                  <a:lnTo>
                    <a:pt x="81" y="71"/>
                  </a:lnTo>
                  <a:lnTo>
                    <a:pt x="78" y="74"/>
                  </a:lnTo>
                  <a:lnTo>
                    <a:pt x="75" y="78"/>
                  </a:lnTo>
                  <a:lnTo>
                    <a:pt x="73" y="82"/>
                  </a:lnTo>
                  <a:lnTo>
                    <a:pt x="70" y="86"/>
                  </a:lnTo>
                  <a:lnTo>
                    <a:pt x="66" y="94"/>
                  </a:lnTo>
                  <a:lnTo>
                    <a:pt x="63" y="104"/>
                  </a:lnTo>
                  <a:lnTo>
                    <a:pt x="61" y="114"/>
                  </a:lnTo>
                  <a:lnTo>
                    <a:pt x="59" y="124"/>
                  </a:lnTo>
                  <a:lnTo>
                    <a:pt x="58" y="135"/>
                  </a:lnTo>
                  <a:lnTo>
                    <a:pt x="57" y="147"/>
                  </a:lnTo>
                  <a:lnTo>
                    <a:pt x="57" y="342"/>
                  </a:lnTo>
                  <a:lnTo>
                    <a:pt x="2" y="342"/>
                  </a:lnTo>
                  <a:lnTo>
                    <a:pt x="2" y="78"/>
                  </a:lnTo>
                  <a:lnTo>
                    <a:pt x="1" y="31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6"/>
                  </a:lnTo>
                  <a:lnTo>
                    <a:pt x="52" y="6"/>
                  </a:lnTo>
                  <a:lnTo>
                    <a:pt x="52" y="7"/>
                  </a:lnTo>
                  <a:lnTo>
                    <a:pt x="53" y="7"/>
                  </a:lnTo>
                  <a:lnTo>
                    <a:pt x="53" y="9"/>
                  </a:lnTo>
                  <a:lnTo>
                    <a:pt x="53" y="15"/>
                  </a:lnTo>
                  <a:lnTo>
                    <a:pt x="54" y="30"/>
                  </a:lnTo>
                  <a:lnTo>
                    <a:pt x="55" y="64"/>
                  </a:lnTo>
                  <a:lnTo>
                    <a:pt x="56" y="64"/>
                  </a:lnTo>
                  <a:lnTo>
                    <a:pt x="61" y="55"/>
                  </a:lnTo>
                  <a:lnTo>
                    <a:pt x="66" y="48"/>
                  </a:lnTo>
                  <a:lnTo>
                    <a:pt x="71" y="40"/>
                  </a:lnTo>
                  <a:lnTo>
                    <a:pt x="77" y="34"/>
                  </a:lnTo>
                  <a:lnTo>
                    <a:pt x="82" y="28"/>
                  </a:lnTo>
                  <a:lnTo>
                    <a:pt x="88" y="23"/>
                  </a:lnTo>
                  <a:lnTo>
                    <a:pt x="94" y="18"/>
                  </a:lnTo>
                  <a:lnTo>
                    <a:pt x="100" y="14"/>
                  </a:lnTo>
                  <a:lnTo>
                    <a:pt x="107" y="11"/>
                  </a:lnTo>
                  <a:lnTo>
                    <a:pt x="114" y="8"/>
                  </a:lnTo>
                  <a:lnTo>
                    <a:pt x="121" y="6"/>
                  </a:lnTo>
                  <a:lnTo>
                    <a:pt x="129" y="4"/>
                  </a:lnTo>
                  <a:lnTo>
                    <a:pt x="137" y="2"/>
                  </a:lnTo>
                  <a:lnTo>
                    <a:pt x="145" y="1"/>
                  </a:lnTo>
                  <a:lnTo>
                    <a:pt x="154" y="0"/>
                  </a:lnTo>
                  <a:lnTo>
                    <a:pt x="163" y="0"/>
                  </a:lnTo>
                  <a:lnTo>
                    <a:pt x="176" y="0"/>
                  </a:lnTo>
                  <a:lnTo>
                    <a:pt x="189" y="2"/>
                  </a:lnTo>
                  <a:lnTo>
                    <a:pt x="200" y="4"/>
                  </a:lnTo>
                  <a:lnTo>
                    <a:pt x="211" y="7"/>
                  </a:lnTo>
                  <a:lnTo>
                    <a:pt x="216" y="9"/>
                  </a:lnTo>
                  <a:lnTo>
                    <a:pt x="220" y="11"/>
                  </a:lnTo>
                  <a:lnTo>
                    <a:pt x="225" y="13"/>
                  </a:lnTo>
                  <a:lnTo>
                    <a:pt x="229" y="15"/>
                  </a:lnTo>
                  <a:lnTo>
                    <a:pt x="233" y="18"/>
                  </a:lnTo>
                  <a:lnTo>
                    <a:pt x="237" y="21"/>
                  </a:lnTo>
                  <a:lnTo>
                    <a:pt x="241" y="24"/>
                  </a:lnTo>
                  <a:lnTo>
                    <a:pt x="244" y="27"/>
                  </a:lnTo>
                  <a:lnTo>
                    <a:pt x="247" y="31"/>
                  </a:lnTo>
                  <a:lnTo>
                    <a:pt x="250" y="35"/>
                  </a:lnTo>
                  <a:lnTo>
                    <a:pt x="253" y="39"/>
                  </a:lnTo>
                  <a:lnTo>
                    <a:pt x="255" y="43"/>
                  </a:lnTo>
                  <a:lnTo>
                    <a:pt x="257" y="48"/>
                  </a:lnTo>
                  <a:lnTo>
                    <a:pt x="259" y="53"/>
                  </a:lnTo>
                  <a:lnTo>
                    <a:pt x="263" y="64"/>
                  </a:lnTo>
                  <a:lnTo>
                    <a:pt x="266" y="76"/>
                  </a:lnTo>
                  <a:lnTo>
                    <a:pt x="268" y="89"/>
                  </a:lnTo>
                  <a:lnTo>
                    <a:pt x="269" y="103"/>
                  </a:lnTo>
                  <a:lnTo>
                    <a:pt x="269" y="118"/>
                  </a:lnTo>
                  <a:lnTo>
                    <a:pt x="269" y="342"/>
                  </a:lnTo>
                  <a:lnTo>
                    <a:pt x="213" y="34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</p:sp>
        <p:sp>
          <p:nvSpPr>
            <p:cNvPr id="363" name=""/>
            <p:cNvSpPr/>
            <p:nvPr/>
          </p:nvSpPr>
          <p:spPr>
            <a:xfrm>
              <a:off x="2899080" y="5191560"/>
              <a:ext cx="102960" cy="168120"/>
            </a:xfrm>
            <a:custGeom>
              <a:avLst/>
              <a:gdLst/>
              <a:ahLst/>
              <a:rect l="0" t="0" r="r" b="b"/>
              <a:pathLst>
                <a:path w="286" h="467">
                  <a:moveTo>
                    <a:pt x="228" y="407"/>
                  </a:moveTo>
                  <a:lnTo>
                    <a:pt x="224" y="415"/>
                  </a:lnTo>
                  <a:lnTo>
                    <a:pt x="220" y="422"/>
                  </a:lnTo>
                  <a:lnTo>
                    <a:pt x="215" y="428"/>
                  </a:lnTo>
                  <a:lnTo>
                    <a:pt x="210" y="434"/>
                  </a:lnTo>
                  <a:lnTo>
                    <a:pt x="205" y="440"/>
                  </a:lnTo>
                  <a:lnTo>
                    <a:pt x="199" y="445"/>
                  </a:lnTo>
                  <a:lnTo>
                    <a:pt x="193" y="449"/>
                  </a:lnTo>
                  <a:lnTo>
                    <a:pt x="187" y="453"/>
                  </a:lnTo>
                  <a:lnTo>
                    <a:pt x="180" y="456"/>
                  </a:lnTo>
                  <a:lnTo>
                    <a:pt x="173" y="459"/>
                  </a:lnTo>
                  <a:lnTo>
                    <a:pt x="166" y="462"/>
                  </a:lnTo>
                  <a:lnTo>
                    <a:pt x="158" y="463"/>
                  </a:lnTo>
                  <a:lnTo>
                    <a:pt x="150" y="465"/>
                  </a:lnTo>
                  <a:lnTo>
                    <a:pt x="142" y="466"/>
                  </a:lnTo>
                  <a:lnTo>
                    <a:pt x="133" y="467"/>
                  </a:lnTo>
                  <a:lnTo>
                    <a:pt x="124" y="467"/>
                  </a:lnTo>
                  <a:lnTo>
                    <a:pt x="108" y="466"/>
                  </a:lnTo>
                  <a:lnTo>
                    <a:pt x="101" y="465"/>
                  </a:lnTo>
                  <a:lnTo>
                    <a:pt x="94" y="464"/>
                  </a:lnTo>
                  <a:lnTo>
                    <a:pt x="87" y="463"/>
                  </a:lnTo>
                  <a:lnTo>
                    <a:pt x="81" y="461"/>
                  </a:lnTo>
                  <a:lnTo>
                    <a:pt x="74" y="459"/>
                  </a:lnTo>
                  <a:lnTo>
                    <a:pt x="68" y="456"/>
                  </a:lnTo>
                  <a:lnTo>
                    <a:pt x="63" y="453"/>
                  </a:lnTo>
                  <a:lnTo>
                    <a:pt x="57" y="450"/>
                  </a:lnTo>
                  <a:lnTo>
                    <a:pt x="52" y="447"/>
                  </a:lnTo>
                  <a:lnTo>
                    <a:pt x="47" y="443"/>
                  </a:lnTo>
                  <a:lnTo>
                    <a:pt x="42" y="439"/>
                  </a:lnTo>
                  <a:lnTo>
                    <a:pt x="38" y="434"/>
                  </a:lnTo>
                  <a:lnTo>
                    <a:pt x="34" y="429"/>
                  </a:lnTo>
                  <a:lnTo>
                    <a:pt x="30" y="424"/>
                  </a:lnTo>
                  <a:lnTo>
                    <a:pt x="26" y="419"/>
                  </a:lnTo>
                  <a:lnTo>
                    <a:pt x="23" y="413"/>
                  </a:lnTo>
                  <a:lnTo>
                    <a:pt x="20" y="407"/>
                  </a:lnTo>
                  <a:lnTo>
                    <a:pt x="17" y="400"/>
                  </a:lnTo>
                  <a:lnTo>
                    <a:pt x="12" y="386"/>
                  </a:lnTo>
                  <a:lnTo>
                    <a:pt x="8" y="370"/>
                  </a:lnTo>
                  <a:lnTo>
                    <a:pt x="4" y="353"/>
                  </a:lnTo>
                  <a:lnTo>
                    <a:pt x="2" y="335"/>
                  </a:lnTo>
                  <a:lnTo>
                    <a:pt x="1" y="315"/>
                  </a:lnTo>
                  <a:lnTo>
                    <a:pt x="0" y="294"/>
                  </a:lnTo>
                  <a:lnTo>
                    <a:pt x="2" y="253"/>
                  </a:lnTo>
                  <a:lnTo>
                    <a:pt x="5" y="235"/>
                  </a:lnTo>
                  <a:lnTo>
                    <a:pt x="8" y="218"/>
                  </a:lnTo>
                  <a:lnTo>
                    <a:pt x="12" y="202"/>
                  </a:lnTo>
                  <a:lnTo>
                    <a:pt x="18" y="187"/>
                  </a:lnTo>
                  <a:lnTo>
                    <a:pt x="24" y="174"/>
                  </a:lnTo>
                  <a:lnTo>
                    <a:pt x="31" y="163"/>
                  </a:lnTo>
                  <a:lnTo>
                    <a:pt x="39" y="152"/>
                  </a:lnTo>
                  <a:lnTo>
                    <a:pt x="48" y="143"/>
                  </a:lnTo>
                  <a:lnTo>
                    <a:pt x="58" y="136"/>
                  </a:lnTo>
                  <a:lnTo>
                    <a:pt x="70" y="130"/>
                  </a:lnTo>
                  <a:lnTo>
                    <a:pt x="82" y="125"/>
                  </a:lnTo>
                  <a:lnTo>
                    <a:pt x="95" y="121"/>
                  </a:lnTo>
                  <a:lnTo>
                    <a:pt x="109" y="119"/>
                  </a:lnTo>
                  <a:lnTo>
                    <a:pt x="124" y="119"/>
                  </a:lnTo>
                  <a:lnTo>
                    <a:pt x="133" y="119"/>
                  </a:lnTo>
                  <a:lnTo>
                    <a:pt x="142" y="120"/>
                  </a:lnTo>
                  <a:lnTo>
                    <a:pt x="150" y="121"/>
                  </a:lnTo>
                  <a:lnTo>
                    <a:pt x="159" y="122"/>
                  </a:lnTo>
                  <a:lnTo>
                    <a:pt x="166" y="124"/>
                  </a:lnTo>
                  <a:lnTo>
                    <a:pt x="174" y="127"/>
                  </a:lnTo>
                  <a:lnTo>
                    <a:pt x="181" y="129"/>
                  </a:lnTo>
                  <a:lnTo>
                    <a:pt x="187" y="133"/>
                  </a:lnTo>
                  <a:lnTo>
                    <a:pt x="193" y="136"/>
                  </a:lnTo>
                  <a:lnTo>
                    <a:pt x="199" y="141"/>
                  </a:lnTo>
                  <a:lnTo>
                    <a:pt x="205" y="145"/>
                  </a:lnTo>
                  <a:lnTo>
                    <a:pt x="210" y="151"/>
                  </a:lnTo>
                  <a:lnTo>
                    <a:pt x="215" y="157"/>
                  </a:lnTo>
                  <a:lnTo>
                    <a:pt x="220" y="163"/>
                  </a:lnTo>
                  <a:lnTo>
                    <a:pt x="224" y="170"/>
                  </a:lnTo>
                  <a:lnTo>
                    <a:pt x="228" y="177"/>
                  </a:lnTo>
                  <a:lnTo>
                    <a:pt x="229" y="177"/>
                  </a:lnTo>
                  <a:lnTo>
                    <a:pt x="228" y="139"/>
                  </a:lnTo>
                  <a:lnTo>
                    <a:pt x="228" y="0"/>
                  </a:lnTo>
                  <a:lnTo>
                    <a:pt x="284" y="0"/>
                  </a:lnTo>
                  <a:lnTo>
                    <a:pt x="284" y="392"/>
                  </a:lnTo>
                  <a:lnTo>
                    <a:pt x="284" y="435"/>
                  </a:lnTo>
                  <a:lnTo>
                    <a:pt x="285" y="450"/>
                  </a:lnTo>
                  <a:lnTo>
                    <a:pt x="286" y="461"/>
                  </a:lnTo>
                  <a:lnTo>
                    <a:pt x="232" y="461"/>
                  </a:lnTo>
                  <a:lnTo>
                    <a:pt x="232" y="459"/>
                  </a:lnTo>
                  <a:lnTo>
                    <a:pt x="232" y="457"/>
                  </a:lnTo>
                  <a:lnTo>
                    <a:pt x="231" y="453"/>
                  </a:lnTo>
                  <a:lnTo>
                    <a:pt x="230" y="438"/>
                  </a:lnTo>
                  <a:lnTo>
                    <a:pt x="229" y="407"/>
                  </a:lnTo>
                  <a:lnTo>
                    <a:pt x="228" y="407"/>
                  </a:lnTo>
                  <a:moveTo>
                    <a:pt x="59" y="293"/>
                  </a:moveTo>
                  <a:lnTo>
                    <a:pt x="59" y="310"/>
                  </a:lnTo>
                  <a:lnTo>
                    <a:pt x="60" y="325"/>
                  </a:lnTo>
                  <a:lnTo>
                    <a:pt x="61" y="340"/>
                  </a:lnTo>
                  <a:lnTo>
                    <a:pt x="63" y="353"/>
                  </a:lnTo>
                  <a:lnTo>
                    <a:pt x="66" y="365"/>
                  </a:lnTo>
                  <a:lnTo>
                    <a:pt x="69" y="376"/>
                  </a:lnTo>
                  <a:lnTo>
                    <a:pt x="73" y="385"/>
                  </a:lnTo>
                  <a:lnTo>
                    <a:pt x="75" y="389"/>
                  </a:lnTo>
                  <a:lnTo>
                    <a:pt x="77" y="393"/>
                  </a:lnTo>
                  <a:lnTo>
                    <a:pt x="80" y="397"/>
                  </a:lnTo>
                  <a:lnTo>
                    <a:pt x="82" y="401"/>
                  </a:lnTo>
                  <a:lnTo>
                    <a:pt x="85" y="404"/>
                  </a:lnTo>
                  <a:lnTo>
                    <a:pt x="88" y="407"/>
                  </a:lnTo>
                  <a:lnTo>
                    <a:pt x="91" y="409"/>
                  </a:lnTo>
                  <a:lnTo>
                    <a:pt x="95" y="412"/>
                  </a:lnTo>
                  <a:lnTo>
                    <a:pt x="98" y="414"/>
                  </a:lnTo>
                  <a:lnTo>
                    <a:pt x="102" y="416"/>
                  </a:lnTo>
                  <a:lnTo>
                    <a:pt x="106" y="418"/>
                  </a:lnTo>
                  <a:lnTo>
                    <a:pt x="110" y="420"/>
                  </a:lnTo>
                  <a:lnTo>
                    <a:pt x="114" y="421"/>
                  </a:lnTo>
                  <a:lnTo>
                    <a:pt x="118" y="422"/>
                  </a:lnTo>
                  <a:lnTo>
                    <a:pt x="123" y="423"/>
                  </a:lnTo>
                  <a:lnTo>
                    <a:pt x="128" y="423"/>
                  </a:lnTo>
                  <a:lnTo>
                    <a:pt x="138" y="424"/>
                  </a:lnTo>
                  <a:lnTo>
                    <a:pt x="149" y="423"/>
                  </a:lnTo>
                  <a:lnTo>
                    <a:pt x="155" y="423"/>
                  </a:lnTo>
                  <a:lnTo>
                    <a:pt x="160" y="422"/>
                  </a:lnTo>
                  <a:lnTo>
                    <a:pt x="165" y="421"/>
                  </a:lnTo>
                  <a:lnTo>
                    <a:pt x="170" y="419"/>
                  </a:lnTo>
                  <a:lnTo>
                    <a:pt x="174" y="418"/>
                  </a:lnTo>
                  <a:lnTo>
                    <a:pt x="179" y="416"/>
                  </a:lnTo>
                  <a:lnTo>
                    <a:pt x="183" y="413"/>
                  </a:lnTo>
                  <a:lnTo>
                    <a:pt x="187" y="411"/>
                  </a:lnTo>
                  <a:lnTo>
                    <a:pt x="191" y="408"/>
                  </a:lnTo>
                  <a:lnTo>
                    <a:pt x="194" y="405"/>
                  </a:lnTo>
                  <a:lnTo>
                    <a:pt x="198" y="402"/>
                  </a:lnTo>
                  <a:lnTo>
                    <a:pt x="201" y="399"/>
                  </a:lnTo>
                  <a:lnTo>
                    <a:pt x="204" y="395"/>
                  </a:lnTo>
                  <a:lnTo>
                    <a:pt x="207" y="391"/>
                  </a:lnTo>
                  <a:lnTo>
                    <a:pt x="209" y="387"/>
                  </a:lnTo>
                  <a:lnTo>
                    <a:pt x="212" y="382"/>
                  </a:lnTo>
                  <a:lnTo>
                    <a:pt x="216" y="372"/>
                  </a:lnTo>
                  <a:lnTo>
                    <a:pt x="220" y="361"/>
                  </a:lnTo>
                  <a:lnTo>
                    <a:pt x="223" y="349"/>
                  </a:lnTo>
                  <a:lnTo>
                    <a:pt x="225" y="336"/>
                  </a:lnTo>
                  <a:lnTo>
                    <a:pt x="227" y="321"/>
                  </a:lnTo>
                  <a:lnTo>
                    <a:pt x="228" y="306"/>
                  </a:lnTo>
                  <a:lnTo>
                    <a:pt x="228" y="289"/>
                  </a:lnTo>
                  <a:lnTo>
                    <a:pt x="228" y="273"/>
                  </a:lnTo>
                  <a:lnTo>
                    <a:pt x="227" y="258"/>
                  </a:lnTo>
                  <a:lnTo>
                    <a:pt x="225" y="244"/>
                  </a:lnTo>
                  <a:lnTo>
                    <a:pt x="223" y="231"/>
                  </a:lnTo>
                  <a:lnTo>
                    <a:pt x="220" y="219"/>
                  </a:lnTo>
                  <a:lnTo>
                    <a:pt x="216" y="209"/>
                  </a:lnTo>
                  <a:lnTo>
                    <a:pt x="214" y="204"/>
                  </a:lnTo>
                  <a:lnTo>
                    <a:pt x="212" y="199"/>
                  </a:lnTo>
                  <a:lnTo>
                    <a:pt x="209" y="195"/>
                  </a:lnTo>
                  <a:lnTo>
                    <a:pt x="207" y="191"/>
                  </a:lnTo>
                  <a:lnTo>
                    <a:pt x="204" y="187"/>
                  </a:lnTo>
                  <a:lnTo>
                    <a:pt x="201" y="184"/>
                  </a:lnTo>
                  <a:lnTo>
                    <a:pt x="198" y="180"/>
                  </a:lnTo>
                  <a:lnTo>
                    <a:pt x="194" y="177"/>
                  </a:lnTo>
                  <a:lnTo>
                    <a:pt x="191" y="175"/>
                  </a:lnTo>
                  <a:lnTo>
                    <a:pt x="187" y="172"/>
                  </a:lnTo>
                  <a:lnTo>
                    <a:pt x="183" y="170"/>
                  </a:lnTo>
                  <a:lnTo>
                    <a:pt x="179" y="168"/>
                  </a:lnTo>
                  <a:lnTo>
                    <a:pt x="175" y="166"/>
                  </a:lnTo>
                  <a:lnTo>
                    <a:pt x="170" y="164"/>
                  </a:lnTo>
                  <a:lnTo>
                    <a:pt x="165" y="163"/>
                  </a:lnTo>
                  <a:lnTo>
                    <a:pt x="160" y="162"/>
                  </a:lnTo>
                  <a:lnTo>
                    <a:pt x="155" y="161"/>
                  </a:lnTo>
                  <a:lnTo>
                    <a:pt x="150" y="160"/>
                  </a:lnTo>
                  <a:lnTo>
                    <a:pt x="138" y="160"/>
                  </a:lnTo>
                  <a:lnTo>
                    <a:pt x="128" y="160"/>
                  </a:lnTo>
                  <a:lnTo>
                    <a:pt x="123" y="161"/>
                  </a:lnTo>
                  <a:lnTo>
                    <a:pt x="119" y="162"/>
                  </a:lnTo>
                  <a:lnTo>
                    <a:pt x="114" y="163"/>
                  </a:lnTo>
                  <a:lnTo>
                    <a:pt x="110" y="164"/>
                  </a:lnTo>
                  <a:lnTo>
                    <a:pt x="106" y="166"/>
                  </a:lnTo>
                  <a:lnTo>
                    <a:pt x="102" y="168"/>
                  </a:lnTo>
                  <a:lnTo>
                    <a:pt x="98" y="170"/>
                  </a:lnTo>
                  <a:lnTo>
                    <a:pt x="95" y="172"/>
                  </a:lnTo>
                  <a:lnTo>
                    <a:pt x="92" y="175"/>
                  </a:lnTo>
                  <a:lnTo>
                    <a:pt x="88" y="178"/>
                  </a:lnTo>
                  <a:lnTo>
                    <a:pt x="85" y="181"/>
                  </a:lnTo>
                  <a:lnTo>
                    <a:pt x="83" y="184"/>
                  </a:lnTo>
                  <a:lnTo>
                    <a:pt x="80" y="187"/>
                  </a:lnTo>
                  <a:lnTo>
                    <a:pt x="78" y="191"/>
                  </a:lnTo>
                  <a:lnTo>
                    <a:pt x="75" y="195"/>
                  </a:lnTo>
                  <a:lnTo>
                    <a:pt x="73" y="200"/>
                  </a:lnTo>
                  <a:lnTo>
                    <a:pt x="69" y="209"/>
                  </a:lnTo>
                  <a:lnTo>
                    <a:pt x="66" y="220"/>
                  </a:lnTo>
                  <a:lnTo>
                    <a:pt x="63" y="232"/>
                  </a:lnTo>
                  <a:lnTo>
                    <a:pt x="61" y="245"/>
                  </a:lnTo>
                  <a:lnTo>
                    <a:pt x="60" y="260"/>
                  </a:lnTo>
                  <a:lnTo>
                    <a:pt x="59" y="276"/>
                  </a:lnTo>
                  <a:lnTo>
                    <a:pt x="59" y="29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</p:sp>
        <p:sp>
          <p:nvSpPr>
            <p:cNvPr id="364" name=""/>
            <p:cNvSpPr/>
            <p:nvPr/>
          </p:nvSpPr>
          <p:spPr>
            <a:xfrm>
              <a:off x="3031200" y="5191560"/>
              <a:ext cx="20160" cy="165960"/>
            </a:xfrm>
            <a:custGeom>
              <a:avLst/>
              <a:gdLst/>
              <a:ahLst/>
              <a:rect l="0" t="0" r="r" b="b"/>
              <a:pathLst>
                <a:path w="56" h="461">
                  <a:moveTo>
                    <a:pt x="0" y="461"/>
                  </a:moveTo>
                  <a:lnTo>
                    <a:pt x="0" y="0"/>
                  </a:lnTo>
                  <a:lnTo>
                    <a:pt x="56" y="0"/>
                  </a:lnTo>
                  <a:lnTo>
                    <a:pt x="56" y="461"/>
                  </a:lnTo>
                  <a:lnTo>
                    <a:pt x="0" y="461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</p:sp>
        <p:sp>
          <p:nvSpPr>
            <p:cNvPr id="365" name=""/>
            <p:cNvSpPr/>
            <p:nvPr/>
          </p:nvSpPr>
          <p:spPr>
            <a:xfrm>
              <a:off x="3075840" y="5234040"/>
              <a:ext cx="107280" cy="125280"/>
            </a:xfrm>
            <a:custGeom>
              <a:avLst/>
              <a:gdLst/>
              <a:ahLst/>
              <a:rect l="0" t="0" r="r" b="b"/>
              <a:pathLst>
                <a:path w="298" h="348">
                  <a:moveTo>
                    <a:pt x="59" y="186"/>
                  </a:moveTo>
                  <a:lnTo>
                    <a:pt x="59" y="200"/>
                  </a:lnTo>
                  <a:lnTo>
                    <a:pt x="61" y="213"/>
                  </a:lnTo>
                  <a:lnTo>
                    <a:pt x="62" y="225"/>
                  </a:lnTo>
                  <a:lnTo>
                    <a:pt x="65" y="237"/>
                  </a:lnTo>
                  <a:lnTo>
                    <a:pt x="68" y="248"/>
                  </a:lnTo>
                  <a:lnTo>
                    <a:pt x="73" y="257"/>
                  </a:lnTo>
                  <a:lnTo>
                    <a:pt x="75" y="262"/>
                  </a:lnTo>
                  <a:lnTo>
                    <a:pt x="77" y="267"/>
                  </a:lnTo>
                  <a:lnTo>
                    <a:pt x="80" y="271"/>
                  </a:lnTo>
                  <a:lnTo>
                    <a:pt x="83" y="275"/>
                  </a:lnTo>
                  <a:lnTo>
                    <a:pt x="86" y="279"/>
                  </a:lnTo>
                  <a:lnTo>
                    <a:pt x="89" y="282"/>
                  </a:lnTo>
                  <a:lnTo>
                    <a:pt x="93" y="285"/>
                  </a:lnTo>
                  <a:lnTo>
                    <a:pt x="96" y="288"/>
                  </a:lnTo>
                  <a:lnTo>
                    <a:pt x="100" y="291"/>
                  </a:lnTo>
                  <a:lnTo>
                    <a:pt x="104" y="294"/>
                  </a:lnTo>
                  <a:lnTo>
                    <a:pt x="108" y="296"/>
                  </a:lnTo>
                  <a:lnTo>
                    <a:pt x="112" y="298"/>
                  </a:lnTo>
                  <a:lnTo>
                    <a:pt x="117" y="300"/>
                  </a:lnTo>
                  <a:lnTo>
                    <a:pt x="121" y="302"/>
                  </a:lnTo>
                  <a:lnTo>
                    <a:pt x="126" y="303"/>
                  </a:lnTo>
                  <a:lnTo>
                    <a:pt x="131" y="304"/>
                  </a:lnTo>
                  <a:lnTo>
                    <a:pt x="136" y="305"/>
                  </a:lnTo>
                  <a:lnTo>
                    <a:pt x="142" y="306"/>
                  </a:lnTo>
                  <a:lnTo>
                    <a:pt x="153" y="306"/>
                  </a:lnTo>
                  <a:lnTo>
                    <a:pt x="162" y="306"/>
                  </a:lnTo>
                  <a:lnTo>
                    <a:pt x="170" y="305"/>
                  </a:lnTo>
                  <a:lnTo>
                    <a:pt x="178" y="304"/>
                  </a:lnTo>
                  <a:lnTo>
                    <a:pt x="185" y="302"/>
                  </a:lnTo>
                  <a:lnTo>
                    <a:pt x="192" y="300"/>
                  </a:lnTo>
                  <a:lnTo>
                    <a:pt x="199" y="298"/>
                  </a:lnTo>
                  <a:lnTo>
                    <a:pt x="205" y="295"/>
                  </a:lnTo>
                  <a:lnTo>
                    <a:pt x="211" y="292"/>
                  </a:lnTo>
                  <a:lnTo>
                    <a:pt x="216" y="288"/>
                  </a:lnTo>
                  <a:lnTo>
                    <a:pt x="221" y="284"/>
                  </a:lnTo>
                  <a:lnTo>
                    <a:pt x="225" y="280"/>
                  </a:lnTo>
                  <a:lnTo>
                    <a:pt x="229" y="275"/>
                  </a:lnTo>
                  <a:lnTo>
                    <a:pt x="233" y="270"/>
                  </a:lnTo>
                  <a:lnTo>
                    <a:pt x="236" y="265"/>
                  </a:lnTo>
                  <a:lnTo>
                    <a:pt x="238" y="260"/>
                  </a:lnTo>
                  <a:lnTo>
                    <a:pt x="240" y="255"/>
                  </a:lnTo>
                  <a:lnTo>
                    <a:pt x="289" y="269"/>
                  </a:lnTo>
                  <a:lnTo>
                    <a:pt x="285" y="278"/>
                  </a:lnTo>
                  <a:lnTo>
                    <a:pt x="281" y="287"/>
                  </a:lnTo>
                  <a:lnTo>
                    <a:pt x="275" y="296"/>
                  </a:lnTo>
                  <a:lnTo>
                    <a:pt x="270" y="303"/>
                  </a:lnTo>
                  <a:lnTo>
                    <a:pt x="263" y="310"/>
                  </a:lnTo>
                  <a:lnTo>
                    <a:pt x="256" y="317"/>
                  </a:lnTo>
                  <a:lnTo>
                    <a:pt x="248" y="323"/>
                  </a:lnTo>
                  <a:lnTo>
                    <a:pt x="240" y="328"/>
                  </a:lnTo>
                  <a:lnTo>
                    <a:pt x="231" y="333"/>
                  </a:lnTo>
                  <a:lnTo>
                    <a:pt x="222" y="337"/>
                  </a:lnTo>
                  <a:lnTo>
                    <a:pt x="212" y="340"/>
                  </a:lnTo>
                  <a:lnTo>
                    <a:pt x="201" y="343"/>
                  </a:lnTo>
                  <a:lnTo>
                    <a:pt x="190" y="345"/>
                  </a:lnTo>
                  <a:lnTo>
                    <a:pt x="178" y="347"/>
                  </a:lnTo>
                  <a:lnTo>
                    <a:pt x="166" y="348"/>
                  </a:lnTo>
                  <a:lnTo>
                    <a:pt x="153" y="348"/>
                  </a:lnTo>
                  <a:lnTo>
                    <a:pt x="135" y="347"/>
                  </a:lnTo>
                  <a:lnTo>
                    <a:pt x="118" y="345"/>
                  </a:lnTo>
                  <a:lnTo>
                    <a:pt x="102" y="342"/>
                  </a:lnTo>
                  <a:lnTo>
                    <a:pt x="94" y="339"/>
                  </a:lnTo>
                  <a:lnTo>
                    <a:pt x="87" y="337"/>
                  </a:lnTo>
                  <a:lnTo>
                    <a:pt x="80" y="334"/>
                  </a:lnTo>
                  <a:lnTo>
                    <a:pt x="74" y="331"/>
                  </a:lnTo>
                  <a:lnTo>
                    <a:pt x="67" y="327"/>
                  </a:lnTo>
                  <a:lnTo>
                    <a:pt x="61" y="323"/>
                  </a:lnTo>
                  <a:lnTo>
                    <a:pt x="55" y="319"/>
                  </a:lnTo>
                  <a:lnTo>
                    <a:pt x="50" y="314"/>
                  </a:lnTo>
                  <a:lnTo>
                    <a:pt x="44" y="309"/>
                  </a:lnTo>
                  <a:lnTo>
                    <a:pt x="39" y="304"/>
                  </a:lnTo>
                  <a:lnTo>
                    <a:pt x="35" y="298"/>
                  </a:lnTo>
                  <a:lnTo>
                    <a:pt x="30" y="292"/>
                  </a:lnTo>
                  <a:lnTo>
                    <a:pt x="26" y="285"/>
                  </a:lnTo>
                  <a:lnTo>
                    <a:pt x="22" y="279"/>
                  </a:lnTo>
                  <a:lnTo>
                    <a:pt x="19" y="272"/>
                  </a:lnTo>
                  <a:lnTo>
                    <a:pt x="16" y="264"/>
                  </a:lnTo>
                  <a:lnTo>
                    <a:pt x="10" y="248"/>
                  </a:lnTo>
                  <a:lnTo>
                    <a:pt x="6" y="231"/>
                  </a:lnTo>
                  <a:lnTo>
                    <a:pt x="3" y="213"/>
                  </a:lnTo>
                  <a:lnTo>
                    <a:pt x="1" y="193"/>
                  </a:lnTo>
                  <a:lnTo>
                    <a:pt x="0" y="172"/>
                  </a:lnTo>
                  <a:lnTo>
                    <a:pt x="1" y="151"/>
                  </a:lnTo>
                  <a:lnTo>
                    <a:pt x="3" y="133"/>
                  </a:lnTo>
                  <a:lnTo>
                    <a:pt x="6" y="115"/>
                  </a:lnTo>
                  <a:lnTo>
                    <a:pt x="10" y="98"/>
                  </a:lnTo>
                  <a:lnTo>
                    <a:pt x="16" y="83"/>
                  </a:lnTo>
                  <a:lnTo>
                    <a:pt x="19" y="76"/>
                  </a:lnTo>
                  <a:lnTo>
                    <a:pt x="22" y="69"/>
                  </a:lnTo>
                  <a:lnTo>
                    <a:pt x="26" y="62"/>
                  </a:lnTo>
                  <a:lnTo>
                    <a:pt x="30" y="56"/>
                  </a:lnTo>
                  <a:lnTo>
                    <a:pt x="35" y="50"/>
                  </a:lnTo>
                  <a:lnTo>
                    <a:pt x="39" y="44"/>
                  </a:lnTo>
                  <a:lnTo>
                    <a:pt x="44" y="39"/>
                  </a:lnTo>
                  <a:lnTo>
                    <a:pt x="50" y="34"/>
                  </a:lnTo>
                  <a:lnTo>
                    <a:pt x="55" y="29"/>
                  </a:lnTo>
                  <a:lnTo>
                    <a:pt x="61" y="25"/>
                  </a:lnTo>
                  <a:lnTo>
                    <a:pt x="67" y="21"/>
                  </a:lnTo>
                  <a:lnTo>
                    <a:pt x="73" y="17"/>
                  </a:lnTo>
                  <a:lnTo>
                    <a:pt x="80" y="14"/>
                  </a:lnTo>
                  <a:lnTo>
                    <a:pt x="87" y="11"/>
                  </a:lnTo>
                  <a:lnTo>
                    <a:pt x="94" y="8"/>
                  </a:lnTo>
                  <a:lnTo>
                    <a:pt x="101" y="6"/>
                  </a:lnTo>
                  <a:lnTo>
                    <a:pt x="117" y="2"/>
                  </a:lnTo>
                  <a:lnTo>
                    <a:pt x="133" y="0"/>
                  </a:lnTo>
                  <a:lnTo>
                    <a:pt x="151" y="0"/>
                  </a:lnTo>
                  <a:lnTo>
                    <a:pt x="168" y="0"/>
                  </a:lnTo>
                  <a:lnTo>
                    <a:pt x="185" y="3"/>
                  </a:lnTo>
                  <a:lnTo>
                    <a:pt x="201" y="6"/>
                  </a:lnTo>
                  <a:lnTo>
                    <a:pt x="215" y="11"/>
                  </a:lnTo>
                  <a:lnTo>
                    <a:pt x="229" y="17"/>
                  </a:lnTo>
                  <a:lnTo>
                    <a:pt x="241" y="25"/>
                  </a:lnTo>
                  <a:lnTo>
                    <a:pt x="252" y="34"/>
                  </a:lnTo>
                  <a:lnTo>
                    <a:pt x="261" y="44"/>
                  </a:lnTo>
                  <a:lnTo>
                    <a:pt x="270" y="56"/>
                  </a:lnTo>
                  <a:lnTo>
                    <a:pt x="278" y="70"/>
                  </a:lnTo>
                  <a:lnTo>
                    <a:pt x="284" y="84"/>
                  </a:lnTo>
                  <a:lnTo>
                    <a:pt x="289" y="100"/>
                  </a:lnTo>
                  <a:lnTo>
                    <a:pt x="293" y="118"/>
                  </a:lnTo>
                  <a:lnTo>
                    <a:pt x="296" y="136"/>
                  </a:lnTo>
                  <a:lnTo>
                    <a:pt x="298" y="157"/>
                  </a:lnTo>
                  <a:lnTo>
                    <a:pt x="298" y="178"/>
                  </a:lnTo>
                  <a:lnTo>
                    <a:pt x="298" y="186"/>
                  </a:lnTo>
                  <a:lnTo>
                    <a:pt x="59" y="186"/>
                  </a:lnTo>
                  <a:moveTo>
                    <a:pt x="241" y="143"/>
                  </a:moveTo>
                  <a:lnTo>
                    <a:pt x="239" y="130"/>
                  </a:lnTo>
                  <a:lnTo>
                    <a:pt x="237" y="118"/>
                  </a:lnTo>
                  <a:lnTo>
                    <a:pt x="235" y="107"/>
                  </a:lnTo>
                  <a:lnTo>
                    <a:pt x="232" y="97"/>
                  </a:lnTo>
                  <a:lnTo>
                    <a:pt x="228" y="88"/>
                  </a:lnTo>
                  <a:lnTo>
                    <a:pt x="224" y="79"/>
                  </a:lnTo>
                  <a:lnTo>
                    <a:pt x="222" y="76"/>
                  </a:lnTo>
                  <a:lnTo>
                    <a:pt x="219" y="72"/>
                  </a:lnTo>
                  <a:lnTo>
                    <a:pt x="217" y="69"/>
                  </a:lnTo>
                  <a:lnTo>
                    <a:pt x="214" y="65"/>
                  </a:lnTo>
                  <a:lnTo>
                    <a:pt x="211" y="62"/>
                  </a:lnTo>
                  <a:lnTo>
                    <a:pt x="208" y="60"/>
                  </a:lnTo>
                  <a:lnTo>
                    <a:pt x="205" y="57"/>
                  </a:lnTo>
                  <a:lnTo>
                    <a:pt x="201" y="55"/>
                  </a:lnTo>
                  <a:lnTo>
                    <a:pt x="198" y="53"/>
                  </a:lnTo>
                  <a:lnTo>
                    <a:pt x="194" y="51"/>
                  </a:lnTo>
                  <a:lnTo>
                    <a:pt x="191" y="49"/>
                  </a:lnTo>
                  <a:lnTo>
                    <a:pt x="187" y="47"/>
                  </a:lnTo>
                  <a:lnTo>
                    <a:pt x="182" y="46"/>
                  </a:lnTo>
                  <a:lnTo>
                    <a:pt x="178" y="44"/>
                  </a:lnTo>
                  <a:lnTo>
                    <a:pt x="169" y="43"/>
                  </a:lnTo>
                  <a:lnTo>
                    <a:pt x="160" y="41"/>
                  </a:lnTo>
                  <a:lnTo>
                    <a:pt x="150" y="41"/>
                  </a:lnTo>
                  <a:lnTo>
                    <a:pt x="140" y="41"/>
                  </a:lnTo>
                  <a:lnTo>
                    <a:pt x="130" y="43"/>
                  </a:lnTo>
                  <a:lnTo>
                    <a:pt x="126" y="44"/>
                  </a:lnTo>
                  <a:lnTo>
                    <a:pt x="122" y="45"/>
                  </a:lnTo>
                  <a:lnTo>
                    <a:pt x="117" y="46"/>
                  </a:lnTo>
                  <a:lnTo>
                    <a:pt x="113" y="48"/>
                  </a:lnTo>
                  <a:lnTo>
                    <a:pt x="109" y="50"/>
                  </a:lnTo>
                  <a:lnTo>
                    <a:pt x="105" y="52"/>
                  </a:lnTo>
                  <a:lnTo>
                    <a:pt x="102" y="54"/>
                  </a:lnTo>
                  <a:lnTo>
                    <a:pt x="98" y="56"/>
                  </a:lnTo>
                  <a:lnTo>
                    <a:pt x="95" y="59"/>
                  </a:lnTo>
                  <a:lnTo>
                    <a:pt x="91" y="62"/>
                  </a:lnTo>
                  <a:lnTo>
                    <a:pt x="88" y="65"/>
                  </a:lnTo>
                  <a:lnTo>
                    <a:pt x="85" y="68"/>
                  </a:lnTo>
                  <a:lnTo>
                    <a:pt x="82" y="72"/>
                  </a:lnTo>
                  <a:lnTo>
                    <a:pt x="80" y="75"/>
                  </a:lnTo>
                  <a:lnTo>
                    <a:pt x="75" y="83"/>
                  </a:lnTo>
                  <a:lnTo>
                    <a:pt x="71" y="91"/>
                  </a:lnTo>
                  <a:lnTo>
                    <a:pt x="67" y="101"/>
                  </a:lnTo>
                  <a:lnTo>
                    <a:pt x="64" y="110"/>
                  </a:lnTo>
                  <a:lnTo>
                    <a:pt x="62" y="120"/>
                  </a:lnTo>
                  <a:lnTo>
                    <a:pt x="61" y="131"/>
                  </a:lnTo>
                  <a:lnTo>
                    <a:pt x="60" y="143"/>
                  </a:lnTo>
                  <a:lnTo>
                    <a:pt x="241" y="14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</p:sp>
        <p:sp>
          <p:nvSpPr>
            <p:cNvPr id="366" name=""/>
            <p:cNvSpPr/>
            <p:nvPr/>
          </p:nvSpPr>
          <p:spPr>
            <a:xfrm>
              <a:off x="3193920" y="5191560"/>
              <a:ext cx="60840" cy="213120"/>
            </a:xfrm>
            <a:custGeom>
              <a:avLst/>
              <a:gdLst/>
              <a:ahLst/>
              <a:rect l="0" t="0" r="r" b="b"/>
              <a:pathLst>
                <a:path w="169" h="592">
                  <a:moveTo>
                    <a:pt x="169" y="297"/>
                  </a:moveTo>
                  <a:lnTo>
                    <a:pt x="168" y="319"/>
                  </a:lnTo>
                  <a:lnTo>
                    <a:pt x="167" y="340"/>
                  </a:lnTo>
                  <a:lnTo>
                    <a:pt x="165" y="361"/>
                  </a:lnTo>
                  <a:lnTo>
                    <a:pt x="162" y="382"/>
                  </a:lnTo>
                  <a:lnTo>
                    <a:pt x="158" y="402"/>
                  </a:lnTo>
                  <a:lnTo>
                    <a:pt x="153" y="421"/>
                  </a:lnTo>
                  <a:lnTo>
                    <a:pt x="147" y="440"/>
                  </a:lnTo>
                  <a:lnTo>
                    <a:pt x="141" y="458"/>
                  </a:lnTo>
                  <a:lnTo>
                    <a:pt x="133" y="475"/>
                  </a:lnTo>
                  <a:lnTo>
                    <a:pt x="125" y="493"/>
                  </a:lnTo>
                  <a:lnTo>
                    <a:pt x="115" y="510"/>
                  </a:lnTo>
                  <a:lnTo>
                    <a:pt x="105" y="527"/>
                  </a:lnTo>
                  <a:lnTo>
                    <a:pt x="94" y="544"/>
                  </a:lnTo>
                  <a:lnTo>
                    <a:pt x="81" y="560"/>
                  </a:lnTo>
                  <a:lnTo>
                    <a:pt x="68" y="576"/>
                  </a:lnTo>
                  <a:lnTo>
                    <a:pt x="54" y="592"/>
                  </a:lnTo>
                  <a:lnTo>
                    <a:pt x="0" y="592"/>
                  </a:lnTo>
                  <a:lnTo>
                    <a:pt x="14" y="576"/>
                  </a:lnTo>
                  <a:lnTo>
                    <a:pt x="27" y="559"/>
                  </a:lnTo>
                  <a:lnTo>
                    <a:pt x="40" y="542"/>
                  </a:lnTo>
                  <a:lnTo>
                    <a:pt x="51" y="525"/>
                  </a:lnTo>
                  <a:lnTo>
                    <a:pt x="61" y="508"/>
                  </a:lnTo>
                  <a:lnTo>
                    <a:pt x="70" y="490"/>
                  </a:lnTo>
                  <a:lnTo>
                    <a:pt x="78" y="473"/>
                  </a:lnTo>
                  <a:lnTo>
                    <a:pt x="85" y="455"/>
                  </a:lnTo>
                  <a:lnTo>
                    <a:pt x="92" y="436"/>
                  </a:lnTo>
                  <a:lnTo>
                    <a:pt x="97" y="418"/>
                  </a:lnTo>
                  <a:lnTo>
                    <a:pt x="102" y="399"/>
                  </a:lnTo>
                  <a:lnTo>
                    <a:pt x="106" y="379"/>
                  </a:lnTo>
                  <a:lnTo>
                    <a:pt x="109" y="359"/>
                  </a:lnTo>
                  <a:lnTo>
                    <a:pt x="111" y="338"/>
                  </a:lnTo>
                  <a:lnTo>
                    <a:pt x="112" y="317"/>
                  </a:lnTo>
                  <a:lnTo>
                    <a:pt x="112" y="296"/>
                  </a:lnTo>
                  <a:lnTo>
                    <a:pt x="112" y="275"/>
                  </a:lnTo>
                  <a:lnTo>
                    <a:pt x="111" y="254"/>
                  </a:lnTo>
                  <a:lnTo>
                    <a:pt x="109" y="233"/>
                  </a:lnTo>
                  <a:lnTo>
                    <a:pt x="106" y="213"/>
                  </a:lnTo>
                  <a:lnTo>
                    <a:pt x="102" y="193"/>
                  </a:lnTo>
                  <a:lnTo>
                    <a:pt x="97" y="174"/>
                  </a:lnTo>
                  <a:lnTo>
                    <a:pt x="92" y="155"/>
                  </a:lnTo>
                  <a:lnTo>
                    <a:pt x="85" y="137"/>
                  </a:lnTo>
                  <a:lnTo>
                    <a:pt x="78" y="119"/>
                  </a:lnTo>
                  <a:lnTo>
                    <a:pt x="70" y="101"/>
                  </a:lnTo>
                  <a:lnTo>
                    <a:pt x="61" y="84"/>
                  </a:lnTo>
                  <a:lnTo>
                    <a:pt x="50" y="67"/>
                  </a:lnTo>
                  <a:lnTo>
                    <a:pt x="39" y="50"/>
                  </a:lnTo>
                  <a:lnTo>
                    <a:pt x="27" y="33"/>
                  </a:lnTo>
                  <a:lnTo>
                    <a:pt x="14" y="16"/>
                  </a:lnTo>
                  <a:lnTo>
                    <a:pt x="0" y="0"/>
                  </a:lnTo>
                  <a:lnTo>
                    <a:pt x="54" y="0"/>
                  </a:lnTo>
                  <a:lnTo>
                    <a:pt x="68" y="16"/>
                  </a:lnTo>
                  <a:lnTo>
                    <a:pt x="82" y="32"/>
                  </a:lnTo>
                  <a:lnTo>
                    <a:pt x="94" y="49"/>
                  </a:lnTo>
                  <a:lnTo>
                    <a:pt x="105" y="65"/>
                  </a:lnTo>
                  <a:lnTo>
                    <a:pt x="115" y="82"/>
                  </a:lnTo>
                  <a:lnTo>
                    <a:pt x="125" y="100"/>
                  </a:lnTo>
                  <a:lnTo>
                    <a:pt x="133" y="117"/>
                  </a:lnTo>
                  <a:lnTo>
                    <a:pt x="141" y="135"/>
                  </a:lnTo>
                  <a:lnTo>
                    <a:pt x="147" y="153"/>
                  </a:lnTo>
                  <a:lnTo>
                    <a:pt x="153" y="172"/>
                  </a:lnTo>
                  <a:lnTo>
                    <a:pt x="158" y="191"/>
                  </a:lnTo>
                  <a:lnTo>
                    <a:pt x="162" y="211"/>
                  </a:lnTo>
                  <a:lnTo>
                    <a:pt x="165" y="231"/>
                  </a:lnTo>
                  <a:lnTo>
                    <a:pt x="167" y="252"/>
                  </a:lnTo>
                  <a:lnTo>
                    <a:pt x="168" y="273"/>
                  </a:lnTo>
                  <a:lnTo>
                    <a:pt x="169" y="295"/>
                  </a:lnTo>
                  <a:lnTo>
                    <a:pt x="169" y="297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</p:sp>
      </p:grpSp>
      <p:sp>
        <p:nvSpPr>
          <p:cNvPr id="367" name=""/>
          <p:cNvSpPr/>
          <p:nvPr/>
        </p:nvSpPr>
        <p:spPr>
          <a:xfrm>
            <a:off x="4366800" y="5149800"/>
            <a:ext cx="1828800" cy="1143000"/>
          </a:xfrm>
          <a:prstGeom prst="rect">
            <a:avLst/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Android Embedder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8" name=""/>
          <p:cNvSpPr/>
          <p:nvPr/>
        </p:nvSpPr>
        <p:spPr>
          <a:xfrm>
            <a:off x="6195600" y="5149800"/>
            <a:ext cx="914400" cy="1143000"/>
          </a:xfrm>
          <a:prstGeom prst="rect">
            <a:avLst/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Flutter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Engine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9" name=""/>
          <p:cNvSpPr/>
          <p:nvPr/>
        </p:nvSpPr>
        <p:spPr>
          <a:xfrm>
            <a:off x="4595400" y="4702680"/>
            <a:ext cx="2286000" cy="914400"/>
          </a:xfrm>
          <a:prstGeom prst="rect">
            <a:avLst/>
          </a:prstGeom>
          <a:solidFill>
            <a:srgbClr val="aadcf7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App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(FlutterBundle)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70" name=""/>
          <p:cNvSpPr/>
          <p:nvPr/>
        </p:nvSpPr>
        <p:spPr>
          <a:xfrm>
            <a:off x="7590600" y="5139720"/>
            <a:ext cx="1828800" cy="1143000"/>
          </a:xfrm>
          <a:prstGeom prst="rect">
            <a:avLst/>
          </a:prstGeom>
          <a:solidFill>
            <a:srgbClr val="ffd74c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br>
              <a:rPr sz="1800"/>
            </a:br>
            <a:br>
              <a:rPr sz="1800"/>
            </a:br>
            <a:r>
              <a:rPr b="0" lang="en-US" sz="1800" spc="-1" strike="noStrike">
                <a:latin typeface="Arial"/>
              </a:rPr>
              <a:t>iMX6 (X2)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 Embedder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71" name=""/>
          <p:cNvSpPr/>
          <p:nvPr/>
        </p:nvSpPr>
        <p:spPr>
          <a:xfrm>
            <a:off x="9419400" y="5139720"/>
            <a:ext cx="914400" cy="1143000"/>
          </a:xfrm>
          <a:prstGeom prst="rect">
            <a:avLst/>
          </a:prstGeom>
          <a:solidFill>
            <a:srgbClr val="ffd74c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br>
              <a:rPr sz="1800"/>
            </a:br>
            <a:br>
              <a:rPr sz="1800"/>
            </a:br>
            <a:r>
              <a:rPr b="0" lang="en-US" sz="1800" spc="-1" strike="noStrike">
                <a:latin typeface="Arial"/>
              </a:rPr>
              <a:t>Flutter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Engine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72" name=""/>
          <p:cNvSpPr/>
          <p:nvPr/>
        </p:nvSpPr>
        <p:spPr>
          <a:xfrm>
            <a:off x="7819200" y="4692600"/>
            <a:ext cx="2286000" cy="914400"/>
          </a:xfrm>
          <a:prstGeom prst="rect">
            <a:avLst/>
          </a:prstGeom>
          <a:solidFill>
            <a:srgbClr val="aadcf7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App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(FlutterBundle)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9760" cy="64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1" lang="en-US" sz="4400" spc="-1" strike="noStrike">
                <a:latin typeface="Arial"/>
              </a:rPr>
              <a:t>The Flutter Programmer</a:t>
            </a:r>
            <a:endParaRPr b="1" lang="en-US" sz="4400" spc="-1" strike="noStrike">
              <a:latin typeface="Arial"/>
            </a:endParaRPr>
          </a:p>
        </p:txBody>
      </p:sp>
      <p:sp>
        <p:nvSpPr>
          <p:cNvPr id="3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Writes Logic Code and UI Design into the same source file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Different Classes…</a:t>
            </a:r>
            <a:br>
              <a:rPr sz="3200"/>
            </a:br>
            <a:r>
              <a:rPr b="0" lang="en-US" sz="3200" spc="-1" strike="noStrike">
                <a:latin typeface="Arial"/>
              </a:rPr>
              <a:t> …Do more Logic (States)</a:t>
            </a:r>
            <a:br>
              <a:rPr sz="3200"/>
            </a:br>
            <a:r>
              <a:rPr b="0" lang="en-US" sz="3200" spc="-1" strike="noStrike">
                <a:latin typeface="Arial"/>
              </a:rPr>
              <a:t> …Or more UI (Widgets)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Is very much supported by Refactoring Tools and IDEs</a:t>
            </a:r>
            <a:br>
              <a:rPr sz="3200"/>
            </a:br>
            <a:r>
              <a:rPr b="0" lang="en-US" sz="3200" spc="-1" strike="noStrike">
                <a:latin typeface="Arial"/>
              </a:rPr>
              <a:t> (see this soon in the Hello World examples)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Code looks very complex but the tools make it work well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9760" cy="64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1" lang="en-US" sz="4400" spc="-1" strike="noStrike">
                <a:latin typeface="Arial"/>
              </a:rPr>
              <a:t>Flutter Code</a:t>
            </a:r>
            <a:endParaRPr b="1" lang="en-US" sz="4400" spc="-1" strike="noStrike">
              <a:latin typeface="Arial"/>
            </a:endParaRPr>
          </a:p>
        </p:txBody>
      </p:sp>
      <p:sp>
        <p:nvSpPr>
          <p:cNvPr id="376" name=""/>
          <p:cNvSpPr/>
          <p:nvPr/>
        </p:nvSpPr>
        <p:spPr>
          <a:xfrm>
            <a:off x="1828800" y="1438560"/>
            <a:ext cx="4572000" cy="5029200"/>
          </a:xfrm>
          <a:prstGeom prst="foldedCorner">
            <a:avLst>
              <a:gd name="adj" fmla="val 12500"/>
            </a:avLst>
          </a:prstGeom>
          <a:solidFill>
            <a:srgbClr val="aadcf7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// .dart</a:t>
            </a: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import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'package:flutter/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material.dart';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void main() {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runApp(…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MyApp());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}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class MyApp …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{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Widget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build(BuildConte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xt context) {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return const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MaterialApp() {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Widget {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Widget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{…}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Widget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{…}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}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}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"/>
          <p:cNvSpPr/>
          <p:nvPr/>
        </p:nvSpPr>
        <p:spPr>
          <a:xfrm>
            <a:off x="7315200" y="1828800"/>
            <a:ext cx="1828800" cy="2057400"/>
          </a:xfrm>
          <a:prstGeom prst="rect">
            <a:avLst/>
          </a:prstGeom>
          <a:solidFill>
            <a:schemeClr val="accent1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br>
              <a:rPr sz="1800"/>
            </a:br>
            <a:br>
              <a:rPr sz="1800"/>
            </a:br>
            <a:br>
              <a:rPr sz="1800"/>
            </a:br>
            <a:br>
              <a:rPr sz="1800"/>
            </a:b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Android Files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78" name=""/>
          <p:cNvSpPr/>
          <p:nvPr/>
        </p:nvSpPr>
        <p:spPr>
          <a:xfrm>
            <a:off x="7543800" y="2057400"/>
            <a:ext cx="914400" cy="1143000"/>
          </a:xfrm>
          <a:prstGeom prst="foldedCorner">
            <a:avLst>
              <a:gd name="adj" fmla="val 12500"/>
            </a:avLst>
          </a:prstGeom>
          <a:solidFill>
            <a:srgbClr val="80808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379" name=""/>
          <p:cNvSpPr/>
          <p:nvPr/>
        </p:nvSpPr>
        <p:spPr>
          <a:xfrm>
            <a:off x="7652160" y="2129400"/>
            <a:ext cx="914400" cy="1143000"/>
          </a:xfrm>
          <a:prstGeom prst="foldedCorner">
            <a:avLst>
              <a:gd name="adj" fmla="val 12500"/>
            </a:avLst>
          </a:prstGeom>
          <a:solidFill>
            <a:srgbClr val="80808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380" name=""/>
          <p:cNvSpPr/>
          <p:nvPr/>
        </p:nvSpPr>
        <p:spPr>
          <a:xfrm>
            <a:off x="7796520" y="2237400"/>
            <a:ext cx="914400" cy="1143000"/>
          </a:xfrm>
          <a:prstGeom prst="foldedCorner">
            <a:avLst>
              <a:gd name="adj" fmla="val 12500"/>
            </a:avLst>
          </a:prstGeom>
          <a:solidFill>
            <a:srgbClr val="80808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381" name=""/>
          <p:cNvSpPr/>
          <p:nvPr/>
        </p:nvSpPr>
        <p:spPr>
          <a:xfrm>
            <a:off x="9601200" y="1828800"/>
            <a:ext cx="1828800" cy="2057400"/>
          </a:xfrm>
          <a:prstGeom prst="rect">
            <a:avLst/>
          </a:prstGeom>
          <a:solidFill>
            <a:srgbClr val="ffd74c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br>
              <a:rPr sz="1800"/>
            </a:br>
            <a:br>
              <a:rPr sz="1800"/>
            </a:br>
            <a:br>
              <a:rPr sz="1800"/>
            </a:br>
            <a:br>
              <a:rPr sz="1800"/>
            </a:b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C++ Files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" name=""/>
          <p:cNvSpPr/>
          <p:nvPr/>
        </p:nvSpPr>
        <p:spPr>
          <a:xfrm>
            <a:off x="9937800" y="2106000"/>
            <a:ext cx="914400" cy="1143000"/>
          </a:xfrm>
          <a:prstGeom prst="foldedCorner">
            <a:avLst>
              <a:gd name="adj" fmla="val 12500"/>
            </a:avLst>
          </a:prstGeom>
          <a:solidFill>
            <a:srgbClr val="80808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383" name=""/>
          <p:cNvSpPr/>
          <p:nvPr/>
        </p:nvSpPr>
        <p:spPr>
          <a:xfrm>
            <a:off x="10046160" y="2178000"/>
            <a:ext cx="914400" cy="1143000"/>
          </a:xfrm>
          <a:prstGeom prst="foldedCorner">
            <a:avLst>
              <a:gd name="adj" fmla="val 12500"/>
            </a:avLst>
          </a:prstGeom>
          <a:solidFill>
            <a:srgbClr val="80808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384" name=""/>
          <p:cNvSpPr/>
          <p:nvPr/>
        </p:nvSpPr>
        <p:spPr>
          <a:xfrm>
            <a:off x="10190520" y="2286000"/>
            <a:ext cx="914400" cy="1143000"/>
          </a:xfrm>
          <a:prstGeom prst="foldedCorner">
            <a:avLst>
              <a:gd name="adj" fmla="val 12500"/>
            </a:avLst>
          </a:prstGeom>
          <a:solidFill>
            <a:srgbClr val="80808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385" name=""/>
          <p:cNvSpPr/>
          <p:nvPr/>
        </p:nvSpPr>
        <p:spPr>
          <a:xfrm>
            <a:off x="8458200" y="4114800"/>
            <a:ext cx="1828800" cy="2057400"/>
          </a:xfrm>
          <a:prstGeom prst="rect">
            <a:avLst/>
          </a:prstGeom>
          <a:solidFill>
            <a:srgbClr val="80808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br>
              <a:rPr sz="1800"/>
            </a:br>
            <a:br>
              <a:rPr sz="1800"/>
            </a:br>
            <a:br>
              <a:rPr sz="1800"/>
            </a:br>
            <a:br>
              <a:rPr sz="1800"/>
            </a:b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Apple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XCode Files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86" name=""/>
          <p:cNvSpPr/>
          <p:nvPr/>
        </p:nvSpPr>
        <p:spPr>
          <a:xfrm>
            <a:off x="8794800" y="4392000"/>
            <a:ext cx="914400" cy="1143000"/>
          </a:xfrm>
          <a:prstGeom prst="foldedCorner">
            <a:avLst>
              <a:gd name="adj" fmla="val 12500"/>
            </a:avLst>
          </a:prstGeom>
          <a:solidFill>
            <a:srgbClr val="ffffff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387" name=""/>
          <p:cNvSpPr/>
          <p:nvPr/>
        </p:nvSpPr>
        <p:spPr>
          <a:xfrm>
            <a:off x="8903160" y="4464000"/>
            <a:ext cx="914400" cy="1143000"/>
          </a:xfrm>
          <a:prstGeom prst="foldedCorner">
            <a:avLst>
              <a:gd name="adj" fmla="val 12500"/>
            </a:avLst>
          </a:prstGeom>
          <a:solidFill>
            <a:srgbClr val="ffffff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388" name=""/>
          <p:cNvSpPr/>
          <p:nvPr/>
        </p:nvSpPr>
        <p:spPr>
          <a:xfrm>
            <a:off x="9047520" y="4572000"/>
            <a:ext cx="914400" cy="1143000"/>
          </a:xfrm>
          <a:prstGeom prst="foldedCorner">
            <a:avLst>
              <a:gd name="adj" fmla="val 12500"/>
            </a:avLst>
          </a:prstGeom>
          <a:solidFill>
            <a:srgbClr val="ffffff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389" name=""/>
          <p:cNvSpPr/>
          <p:nvPr/>
        </p:nvSpPr>
        <p:spPr>
          <a:xfrm rot="20311800">
            <a:off x="7476480" y="3293280"/>
            <a:ext cx="4343400" cy="457200"/>
          </a:xfrm>
          <a:prstGeom prst="rect">
            <a:avLst/>
          </a:prstGeom>
          <a:solidFill>
            <a:srgbClr val="fc5c0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All autogenerated, not directly edited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9760" cy="64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1" lang="en-US" sz="4400" spc="-1" strike="noStrike">
                <a:latin typeface="Arial"/>
              </a:rPr>
              <a:t> </a:t>
            </a:r>
            <a:r>
              <a:rPr b="1" lang="en-US" sz="4400" spc="-1" strike="noStrike">
                <a:latin typeface="Arial"/>
              </a:rPr>
              <a:t>Slint (&amp;Rust)</a:t>
            </a:r>
            <a:endParaRPr b="1" lang="en-US" sz="4400" spc="-1" strike="noStrike">
              <a:latin typeface="Arial"/>
            </a:endParaRPr>
          </a:p>
        </p:txBody>
      </p:sp>
      <p:sp>
        <p:nvSpPr>
          <p:cNvPr id="39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Really founded in 2020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Maintained by smaller Slint Company and active Rust Community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Modern and versatile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Very similar to C++ and QML – but more modern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Rust as a base is a very safety-oriented language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Last week Rust Code was accepted as Part of the Linux Kernel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Many Programmers like to learn Rust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laceHolder 1"/>
          <p:cNvSpPr>
            <a:spLocks noGrp="1"/>
          </p:cNvSpPr>
          <p:nvPr>
            <p:ph/>
          </p:nvPr>
        </p:nvSpPr>
        <p:spPr>
          <a:xfrm>
            <a:off x="6231960" y="1604520"/>
            <a:ext cx="53539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slint: The Looks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39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39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Rust: Data and Logic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394" name="PlaceHolder 3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9760" cy="64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Rust And Slint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395" name=""/>
          <p:cNvSpPr/>
          <p:nvPr/>
        </p:nvSpPr>
        <p:spPr>
          <a:xfrm>
            <a:off x="1143000" y="2286000"/>
            <a:ext cx="4114800" cy="3886200"/>
          </a:xfrm>
          <a:prstGeom prst="foldedCorner">
            <a:avLst>
              <a:gd name="adj" fmla="val 12500"/>
            </a:avLst>
          </a:prstGeom>
          <a:solidFill>
            <a:srgbClr val="fc5c0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//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main.r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slint::in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clude_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module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s!();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fn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main()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let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ui =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AppWi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ndow::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new();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let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ui_han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dle =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ui.as_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weak()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on_but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ton_cli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cked(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…)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{…};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ui.run()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}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96" name=""/>
          <p:cNvSpPr/>
          <p:nvPr/>
        </p:nvSpPr>
        <p:spPr>
          <a:xfrm>
            <a:off x="6858000" y="2286000"/>
            <a:ext cx="4343400" cy="3886200"/>
          </a:xfrm>
          <a:prstGeom prst="foldedCorner">
            <a:avLst>
              <a:gd name="adj" fmla="val 12500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// .slint</a:t>
            </a: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Window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callback on_button_clicked()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VerticalBox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Header {…}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MainMap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ShipMarker {…}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Button {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  …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97" name=""/>
          <p:cNvSpPr/>
          <p:nvPr/>
        </p:nvSpPr>
        <p:spPr>
          <a:xfrm flipV="1">
            <a:off x="5653440" y="1556640"/>
            <a:ext cx="0" cy="453096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/>
          </p:nvPr>
        </p:nvSpPr>
        <p:spPr>
          <a:xfrm>
            <a:off x="6231960" y="1604520"/>
            <a:ext cx="53539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QML: The Looks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39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39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C++: Data and Logic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400" name="PlaceHolder 3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9760" cy="64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C++ And QML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01" name=""/>
          <p:cNvSpPr/>
          <p:nvPr/>
        </p:nvSpPr>
        <p:spPr>
          <a:xfrm>
            <a:off x="1143000" y="2286000"/>
            <a:ext cx="2971440" cy="3657240"/>
          </a:xfrm>
          <a:prstGeom prst="foldedCorner">
            <a:avLst>
              <a:gd name="adj" fmla="val 12500"/>
            </a:avLst>
          </a:prstGeom>
          <a:solidFill>
            <a:srgbClr val="ffd74c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//(C++)</a:t>
            </a: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InitializeSystem(…);</a:t>
            </a: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ReadMapData(…);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GetPosition(…);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DisplayBrightness(…);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GetWeather(…);</a:t>
            </a:r>
            <a:br>
              <a:rPr sz="1800"/>
            </a:b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Update(…);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Reboot(…);</a:t>
            </a:r>
            <a:br>
              <a:rPr sz="1800"/>
            </a:br>
            <a:br>
              <a:rPr sz="1800"/>
            </a:br>
            <a:endParaRPr b="0" lang="en-US" sz="1800" spc="-1" strike="noStrike">
              <a:latin typeface="Arial"/>
            </a:endParaRPr>
          </a:p>
        </p:txBody>
      </p:sp>
      <p:sp>
        <p:nvSpPr>
          <p:cNvPr id="402" name=""/>
          <p:cNvSpPr/>
          <p:nvPr/>
        </p:nvSpPr>
        <p:spPr>
          <a:xfrm>
            <a:off x="6858000" y="2286000"/>
            <a:ext cx="2971440" cy="3657240"/>
          </a:xfrm>
          <a:prstGeom prst="foldedCorner">
            <a:avLst>
              <a:gd name="adj" fmla="val 12500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// QML</a:t>
            </a: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Window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TitleBar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Clock {…}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MainMap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ShipMarker{…}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BottomBar {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  InfoLine{…}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03" name=""/>
          <p:cNvSpPr/>
          <p:nvPr/>
        </p:nvSpPr>
        <p:spPr>
          <a:xfrm flipV="1">
            <a:off x="5653440" y="1556640"/>
            <a:ext cx="0" cy="453096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laceHolder 1"/>
          <p:cNvSpPr>
            <a:spLocks noGrp="1"/>
          </p:cNvSpPr>
          <p:nvPr>
            <p:ph/>
          </p:nvPr>
        </p:nvSpPr>
        <p:spPr>
          <a:xfrm>
            <a:off x="6231960" y="1604520"/>
            <a:ext cx="53539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slint: The Looks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4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39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Rust: Data and Logic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406" name="PlaceHolder 3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9760" cy="64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Rust And Slint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07" name=""/>
          <p:cNvSpPr/>
          <p:nvPr/>
        </p:nvSpPr>
        <p:spPr>
          <a:xfrm>
            <a:off x="1143000" y="2286000"/>
            <a:ext cx="4114800" cy="3886200"/>
          </a:xfrm>
          <a:prstGeom prst="foldedCorner">
            <a:avLst>
              <a:gd name="adj" fmla="val 12500"/>
            </a:avLst>
          </a:prstGeom>
          <a:solidFill>
            <a:srgbClr val="fc5c0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//main.rs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slint::include_m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odules!();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fn main()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let ui =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AppWindow::ne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w();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let ui_handle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= ui.as_weak();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highlight>
                  <a:srgbClr val="0369a3"/>
                </a:highlight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000000"/>
                </a:solidFill>
                <a:highlight>
                  <a:srgbClr val="0369a3"/>
                </a:highlight>
                <a:latin typeface="Arial"/>
                <a:ea typeface="DejaVu Sans"/>
              </a:rPr>
              <a:t>on_button_click</a:t>
            </a:r>
            <a:r>
              <a:rPr b="0" lang="en-US" sz="1800" spc="-1" strike="noStrike">
                <a:solidFill>
                  <a:srgbClr val="000000"/>
                </a:solidFill>
                <a:highlight>
                  <a:srgbClr val="0369a3"/>
                </a:highlight>
                <a:latin typeface="Arial"/>
                <a:ea typeface="DejaVu Sans"/>
              </a:rPr>
              <a:t>ed(…){…};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ui.run();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}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08" name=""/>
          <p:cNvSpPr/>
          <p:nvPr/>
        </p:nvSpPr>
        <p:spPr>
          <a:xfrm>
            <a:off x="6858000" y="2286000"/>
            <a:ext cx="4343400" cy="3886200"/>
          </a:xfrm>
          <a:prstGeom prst="foldedCorner">
            <a:avLst>
              <a:gd name="adj" fmla="val 12500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// .slint</a:t>
            </a: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Window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ffffff"/>
                </a:solidFill>
                <a:highlight>
                  <a:srgbClr val="fc5c00"/>
                </a:highlight>
                <a:latin typeface="Arial"/>
                <a:ea typeface="DejaVu Sans"/>
              </a:rPr>
              <a:t>callback </a:t>
            </a:r>
            <a:r>
              <a:rPr b="0" lang="en-US" sz="1800" spc="-1" strike="noStrike">
                <a:solidFill>
                  <a:srgbClr val="ffffff"/>
                </a:solidFill>
                <a:highlight>
                  <a:srgbClr val="fc5c00"/>
                </a:highlight>
                <a:latin typeface="Arial"/>
                <a:ea typeface="DejaVu Sans"/>
              </a:rPr>
              <a:t>on_button_clicked()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VerticalBox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Header {…}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MainMap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ShipMarker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{…}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Button {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  …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09" name=""/>
          <p:cNvSpPr/>
          <p:nvPr/>
        </p:nvSpPr>
        <p:spPr>
          <a:xfrm flipV="1">
            <a:off x="5653440" y="1556640"/>
            <a:ext cx="0" cy="453096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9760" cy="64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Slint uses Rust-Cargo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11" name=""/>
          <p:cNvSpPr/>
          <p:nvPr/>
        </p:nvSpPr>
        <p:spPr>
          <a:xfrm>
            <a:off x="1828800" y="2743200"/>
            <a:ext cx="1828800" cy="1143000"/>
          </a:xfrm>
          <a:prstGeom prst="foldedCorner">
            <a:avLst>
              <a:gd name="adj" fmla="val 12500"/>
            </a:avLst>
          </a:prstGeom>
          <a:solidFill>
            <a:srgbClr val="80808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Cargo.toml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12" name=""/>
          <p:cNvSpPr/>
          <p:nvPr/>
        </p:nvSpPr>
        <p:spPr>
          <a:xfrm>
            <a:off x="4800600" y="5943600"/>
            <a:ext cx="2286000" cy="457200"/>
          </a:xfrm>
          <a:prstGeom prst="rect">
            <a:avLst/>
          </a:prstGeom>
          <a:solidFill>
            <a:srgbClr val="0369a3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Native program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3" name=""/>
          <p:cNvSpPr/>
          <p:nvPr/>
        </p:nvSpPr>
        <p:spPr>
          <a:xfrm>
            <a:off x="4343400" y="4114800"/>
            <a:ext cx="3200400" cy="1143000"/>
          </a:xfrm>
          <a:prstGeom prst="rect">
            <a:avLst/>
          </a:prstGeom>
          <a:solidFill>
            <a:srgbClr val="80808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Cargo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14" name=""/>
          <p:cNvSpPr/>
          <p:nvPr/>
        </p:nvSpPr>
        <p:spPr>
          <a:xfrm>
            <a:off x="8458200" y="2514600"/>
            <a:ext cx="1371600" cy="1143000"/>
          </a:xfrm>
          <a:custGeom>
            <a:avLst/>
            <a:gdLst>
              <a:gd name="textAreaLeft" fmla="*/ 190440 w 1371600"/>
              <a:gd name="textAreaRight" fmla="*/ 1086480 w 1371600"/>
              <a:gd name="textAreaTop" fmla="*/ 175680 h 1143000"/>
              <a:gd name="textAreaBottom" fmla="*/ 917280 h 1143000"/>
            </a:gdLst>
            <a:ahLst/>
            <a:rect l="textAreaLeft" t="textAreaTop" r="textAreaRight" b="textAreaBottom"/>
            <a:pathLst>
              <a:path w="21600" h="21600">
                <a:moveTo>
                  <a:pt x="1930" y="7160"/>
                </a:moveTo>
                <a:cubicBezTo>
                  <a:pt x="1530" y="4490"/>
                  <a:pt x="3400" y="1970"/>
                  <a:pt x="5270" y="1970"/>
                </a:cubicBezTo>
                <a:cubicBezTo>
                  <a:pt x="5860" y="1950"/>
                  <a:pt x="6470" y="2210"/>
                  <a:pt x="6970" y="2600"/>
                </a:cubicBezTo>
                <a:cubicBezTo>
                  <a:pt x="7450" y="1390"/>
                  <a:pt x="8340" y="650"/>
                  <a:pt x="9340" y="650"/>
                </a:cubicBezTo>
                <a:cubicBezTo>
                  <a:pt x="10004" y="690"/>
                  <a:pt x="10710" y="1050"/>
                  <a:pt x="11210" y="1700"/>
                </a:cubicBezTo>
                <a:cubicBezTo>
                  <a:pt x="11570" y="630"/>
                  <a:pt x="12330" y="0"/>
                  <a:pt x="13150" y="0"/>
                </a:cubicBezTo>
                <a:cubicBezTo>
                  <a:pt x="13840" y="0"/>
                  <a:pt x="14470" y="460"/>
                  <a:pt x="14870" y="1160"/>
                </a:cubicBezTo>
                <a:cubicBezTo>
                  <a:pt x="15330" y="440"/>
                  <a:pt x="16020" y="0"/>
                  <a:pt x="16740" y="0"/>
                </a:cubicBezTo>
                <a:cubicBezTo>
                  <a:pt x="17910" y="0"/>
                  <a:pt x="18900" y="1130"/>
                  <a:pt x="19110" y="2710"/>
                </a:cubicBezTo>
                <a:cubicBezTo>
                  <a:pt x="20240" y="3150"/>
                  <a:pt x="21060" y="4580"/>
                  <a:pt x="21060" y="6220"/>
                </a:cubicBezTo>
                <a:cubicBezTo>
                  <a:pt x="21060" y="6720"/>
                  <a:pt x="21000" y="7200"/>
                  <a:pt x="20830" y="7660"/>
                </a:cubicBezTo>
                <a:cubicBezTo>
                  <a:pt x="21310" y="8460"/>
                  <a:pt x="21600" y="9450"/>
                  <a:pt x="21600" y="10460"/>
                </a:cubicBezTo>
                <a:cubicBezTo>
                  <a:pt x="21600" y="12750"/>
                  <a:pt x="20310" y="14680"/>
                  <a:pt x="18650" y="15010"/>
                </a:cubicBezTo>
                <a:cubicBezTo>
                  <a:pt x="18650" y="17200"/>
                  <a:pt x="17370" y="18920"/>
                  <a:pt x="15770" y="18920"/>
                </a:cubicBezTo>
                <a:cubicBezTo>
                  <a:pt x="15220" y="18920"/>
                  <a:pt x="14700" y="18710"/>
                  <a:pt x="14240" y="18310"/>
                </a:cubicBezTo>
                <a:cubicBezTo>
                  <a:pt x="13820" y="20240"/>
                  <a:pt x="12490" y="21600"/>
                  <a:pt x="11000" y="21600"/>
                </a:cubicBezTo>
                <a:cubicBezTo>
                  <a:pt x="9890" y="21600"/>
                  <a:pt x="8840" y="20790"/>
                  <a:pt x="8210" y="19510"/>
                </a:cubicBezTo>
                <a:cubicBezTo>
                  <a:pt x="7620" y="20000"/>
                  <a:pt x="7930" y="20290"/>
                  <a:pt x="6240" y="20290"/>
                </a:cubicBezTo>
                <a:cubicBezTo>
                  <a:pt x="4850" y="20290"/>
                  <a:pt x="3570" y="19280"/>
                  <a:pt x="2900" y="17640"/>
                </a:cubicBezTo>
                <a:cubicBezTo>
                  <a:pt x="1300" y="17600"/>
                  <a:pt x="480" y="16300"/>
                  <a:pt x="480" y="14660"/>
                </a:cubicBezTo>
                <a:cubicBezTo>
                  <a:pt x="480" y="13900"/>
                  <a:pt x="690" y="13210"/>
                  <a:pt x="1070" y="12640"/>
                </a:cubicBezTo>
                <a:cubicBezTo>
                  <a:pt x="380" y="12160"/>
                  <a:pt x="0" y="11210"/>
                  <a:pt x="0" y="10120"/>
                </a:cubicBezTo>
                <a:cubicBezTo>
                  <a:pt x="0" y="8590"/>
                  <a:pt x="840" y="7330"/>
                  <a:pt x="1930" y="7160"/>
                </a:cubicBezTo>
                <a:close/>
              </a:path>
              <a:path fill="none" w="21600" h="21600">
                <a:moveTo>
                  <a:pt x="1930" y="7160"/>
                </a:moveTo>
                <a:cubicBezTo>
                  <a:pt x="1950" y="7410"/>
                  <a:pt x="2040" y="7690"/>
                  <a:pt x="2090" y="7920"/>
                </a:cubicBezTo>
              </a:path>
              <a:path fill="none" w="21600" h="21600">
                <a:moveTo>
                  <a:pt x="6970" y="2600"/>
                </a:moveTo>
                <a:cubicBezTo>
                  <a:pt x="7200" y="2790"/>
                  <a:pt x="7480" y="3050"/>
                  <a:pt x="7670" y="3310"/>
                </a:cubicBezTo>
              </a:path>
              <a:path fill="none" w="21600" h="21600">
                <a:moveTo>
                  <a:pt x="11210" y="1700"/>
                </a:moveTo>
                <a:cubicBezTo>
                  <a:pt x="11130" y="1910"/>
                  <a:pt x="11080" y="2160"/>
                  <a:pt x="11030" y="2400"/>
                </a:cubicBezTo>
              </a:path>
              <a:path fill="none" w="21600" h="21600">
                <a:moveTo>
                  <a:pt x="14870" y="1160"/>
                </a:moveTo>
                <a:cubicBezTo>
                  <a:pt x="14720" y="1400"/>
                  <a:pt x="14640" y="1720"/>
                  <a:pt x="14540" y="2010"/>
                </a:cubicBezTo>
              </a:path>
              <a:path fill="none" w="21600" h="21600">
                <a:moveTo>
                  <a:pt x="19110" y="2710"/>
                </a:moveTo>
                <a:cubicBezTo>
                  <a:pt x="19130" y="2890"/>
                  <a:pt x="19230" y="3290"/>
                  <a:pt x="19190" y="3380"/>
                </a:cubicBezTo>
              </a:path>
              <a:path fill="none" w="21600" h="21600">
                <a:moveTo>
                  <a:pt x="20830" y="7660"/>
                </a:moveTo>
                <a:cubicBezTo>
                  <a:pt x="20660" y="8170"/>
                  <a:pt x="20430" y="8620"/>
                  <a:pt x="20110" y="8990"/>
                </a:cubicBezTo>
              </a:path>
              <a:path fill="none" w="21600" h="21600">
                <a:moveTo>
                  <a:pt x="18660" y="15010"/>
                </a:moveTo>
                <a:cubicBezTo>
                  <a:pt x="18740" y="14200"/>
                  <a:pt x="18280" y="12200"/>
                  <a:pt x="17000" y="11450"/>
                </a:cubicBezTo>
              </a:path>
              <a:path fill="none" w="21600" h="21600">
                <a:moveTo>
                  <a:pt x="14240" y="18310"/>
                </a:moveTo>
                <a:cubicBezTo>
                  <a:pt x="14320" y="17980"/>
                  <a:pt x="14350" y="17680"/>
                  <a:pt x="14370" y="17360"/>
                </a:cubicBezTo>
              </a:path>
              <a:path fill="none" w="21600" h="21600">
                <a:moveTo>
                  <a:pt x="8220" y="19510"/>
                </a:moveTo>
                <a:cubicBezTo>
                  <a:pt x="8060" y="19250"/>
                  <a:pt x="7960" y="18950"/>
                  <a:pt x="7860" y="18640"/>
                </a:cubicBezTo>
              </a:path>
              <a:path fill="none" w="21600" h="21600">
                <a:moveTo>
                  <a:pt x="2900" y="17640"/>
                </a:moveTo>
                <a:cubicBezTo>
                  <a:pt x="3090" y="17600"/>
                  <a:pt x="3280" y="17540"/>
                  <a:pt x="3460" y="17450"/>
                </a:cubicBezTo>
              </a:path>
              <a:path fill="none" w="21600" h="21600">
                <a:moveTo>
                  <a:pt x="1070" y="12640"/>
                </a:moveTo>
                <a:cubicBezTo>
                  <a:pt x="1400" y="12900"/>
                  <a:pt x="1780" y="13130"/>
                  <a:pt x="2330" y="13040"/>
                </a:cubicBezTo>
              </a:path>
            </a:pathLst>
          </a:custGeom>
          <a:solidFill>
            <a:srgbClr val="80808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cxnSp>
        <p:nvCxnSpPr>
          <p:cNvPr id="415" name=""/>
          <p:cNvCxnSpPr>
            <a:stCxn id="414" idx="2"/>
            <a:endCxn id="413" idx="3"/>
          </p:cNvCxnSpPr>
          <p:nvPr/>
        </p:nvCxnSpPr>
        <p:spPr>
          <a:xfrm rot="5400000">
            <a:off x="7829280" y="3371760"/>
            <a:ext cx="1028880" cy="1600560"/>
          </a:xfrm>
          <a:prstGeom prst="bentConnector2">
            <a:avLst/>
          </a:prstGeom>
          <a:ln w="0">
            <a:solidFill>
              <a:srgbClr val="3465a4"/>
            </a:solidFill>
            <a:tailEnd len="med" type="triangle" w="med"/>
          </a:ln>
        </p:spPr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Gets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all 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Dependencies</a:t>
            </a:r>
            <a:endParaRPr b="0" lang="en-US" sz="1800" spc="-1" strike="noStrike">
              <a:latin typeface="Arial"/>
            </a:endParaRPr>
          </a:p>
        </p:txBody>
      </p:cxnSp>
      <p:sp>
        <p:nvSpPr>
          <p:cNvPr id="416" name=""/>
          <p:cNvSpPr/>
          <p:nvPr/>
        </p:nvSpPr>
        <p:spPr>
          <a:xfrm>
            <a:off x="5943600" y="5257800"/>
            <a:ext cx="0" cy="6858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17" name=""/>
          <p:cNvSpPr txBox="1"/>
          <p:nvPr/>
        </p:nvSpPr>
        <p:spPr>
          <a:xfrm>
            <a:off x="1828800" y="2396880"/>
            <a:ext cx="27432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latin typeface="Arial"/>
              </a:rPr>
              <a:t>“</a:t>
            </a:r>
            <a:r>
              <a:rPr b="0" lang="en-US" sz="1800" spc="-1" strike="noStrike">
                <a:latin typeface="Arial"/>
              </a:rPr>
              <a:t>Cooking Recipe”</a:t>
            </a:r>
            <a:endParaRPr b="0" lang="en-US" sz="1800" spc="-1" strike="noStrike">
              <a:latin typeface="Arial"/>
            </a:endParaRPr>
          </a:p>
        </p:txBody>
      </p:sp>
      <p:cxnSp>
        <p:nvCxnSpPr>
          <p:cNvPr id="418" name=""/>
          <p:cNvCxnSpPr>
            <a:stCxn id="411" idx="2"/>
            <a:endCxn id="413" idx="1"/>
          </p:cNvCxnSpPr>
          <p:nvPr/>
        </p:nvCxnSpPr>
        <p:spPr>
          <a:xfrm flipH="1" rot="16200000">
            <a:off x="3143160" y="3485880"/>
            <a:ext cx="800280" cy="1600560"/>
          </a:xfrm>
          <a:prstGeom prst="bentConnector2">
            <a:avLst/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419" name=""/>
          <p:cNvSpPr/>
          <p:nvPr/>
        </p:nvSpPr>
        <p:spPr>
          <a:xfrm>
            <a:off x="4800600" y="2514600"/>
            <a:ext cx="1143000" cy="1142640"/>
          </a:xfrm>
          <a:prstGeom prst="foldedCorner">
            <a:avLst>
              <a:gd name="adj" fmla="val 12500"/>
            </a:avLst>
          </a:prstGeom>
          <a:solidFill>
            <a:srgbClr val="fc5c0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//.rs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20" name=""/>
          <p:cNvSpPr/>
          <p:nvPr/>
        </p:nvSpPr>
        <p:spPr>
          <a:xfrm>
            <a:off x="6172200" y="2514600"/>
            <a:ext cx="1143000" cy="1142640"/>
          </a:xfrm>
          <a:prstGeom prst="foldedCorner">
            <a:avLst>
              <a:gd name="adj" fmla="val 12500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// .slint</a:t>
            </a:r>
            <a:br>
              <a:rPr sz="1800"/>
            </a:br>
            <a:endParaRPr b="0" lang="en-US" sz="1800" spc="-1" strike="noStrike">
              <a:latin typeface="Arial"/>
            </a:endParaRPr>
          </a:p>
        </p:txBody>
      </p:sp>
      <p:cxnSp>
        <p:nvCxnSpPr>
          <p:cNvPr id="421" name=""/>
          <p:cNvCxnSpPr>
            <a:stCxn id="419" idx="2"/>
            <a:endCxn id="413" idx="0"/>
          </p:cNvCxnSpPr>
          <p:nvPr/>
        </p:nvCxnSpPr>
        <p:spPr>
          <a:xfrm flipH="1" rot="16200000">
            <a:off x="5429160" y="3600000"/>
            <a:ext cx="457920" cy="572040"/>
          </a:xfrm>
          <a:prstGeom prst="bentConnector3">
            <a:avLst>
              <a:gd name="adj1" fmla="val 50039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cxnSp>
        <p:nvCxnSpPr>
          <p:cNvPr id="422" name=""/>
          <p:cNvCxnSpPr>
            <a:stCxn id="420" idx="2"/>
            <a:endCxn id="413" idx="0"/>
          </p:cNvCxnSpPr>
          <p:nvPr/>
        </p:nvCxnSpPr>
        <p:spPr>
          <a:xfrm rot="5400000">
            <a:off x="6114600" y="3485880"/>
            <a:ext cx="457920" cy="800280"/>
          </a:xfrm>
          <a:prstGeom prst="bentConnector3">
            <a:avLst>
              <a:gd name="adj1" fmla="val 50039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4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591920" cy="68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Cargo is a great packagemanager – compiling slint/Rust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424" name=""/>
          <p:cNvSpPr/>
          <p:nvPr/>
        </p:nvSpPr>
        <p:spPr>
          <a:xfrm>
            <a:off x="6858000" y="5486400"/>
            <a:ext cx="2286000" cy="457200"/>
          </a:xfrm>
          <a:prstGeom prst="rect">
            <a:avLst/>
          </a:prstGeom>
          <a:solidFill>
            <a:srgbClr val="0369a3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Web assembly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5" name=""/>
          <p:cNvSpPr/>
          <p:nvPr/>
        </p:nvSpPr>
        <p:spPr>
          <a:xfrm>
            <a:off x="2514600" y="5486400"/>
            <a:ext cx="2286000" cy="457200"/>
          </a:xfrm>
          <a:prstGeom prst="rect">
            <a:avLst/>
          </a:prstGeom>
          <a:solidFill>
            <a:srgbClr val="0369a3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Embedded app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9760" cy="64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Slint works well on weak Hardware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591920" cy="456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Slint can be compiled for MCUs which don’t even have an Operating System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Systems with high volumes require very cheap hardware to be mass-produced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MCUs could not offer freely programmable Languages before (programs were more or less fixed screens)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With Slint, MCUs can be freely programmed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9760" cy="64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Qt, Flutter, Slint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And the Web (WASM)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591920" cy="456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3000"/>
          </a:bodyPr>
          <a:p>
            <a:pPr marL="432000"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All 3 Frameworks can in principle be compiled to Webassembly (WASM) and  can be watched as a Webpage. 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Compiling to web requires Programmers to leave out parts or implement them differently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OS-Calls become web APIs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Network becomes WebSocket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Multithreading is not supported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Videos and shaders might not work 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9760" cy="64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Qt, Flutter, Slint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And the Web (WASM)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591920" cy="456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A company really has to think hard about 3 Options: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(Really) Expensive Hardware: Allows Web on all Platforms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Expensive Hardware: Have native app in embedded +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same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Code compiled </a:t>
            </a:r>
            <a:r>
              <a:rPr b="0" lang="en-US" sz="2800" spc="-1" strike="noStrike">
                <a:latin typeface="Arial"/>
              </a:rPr>
              <a:t>to WSAM Web (</a:t>
            </a:r>
            <a:r>
              <a:rPr b="0" lang="en-US" sz="2800" spc="-1" strike="noStrike">
                <a:solidFill>
                  <a:srgbClr val="fc5c00"/>
                </a:solidFill>
                <a:latin typeface="Arial"/>
              </a:rPr>
              <a:t>but WASM-Web is potentially </a:t>
            </a:r>
            <a:r>
              <a:rPr b="0" lang="en-US" sz="2800" spc="-1" strike="noStrike">
                <a:solidFill>
                  <a:srgbClr val="fc5c00"/>
                </a:solidFill>
                <a:latin typeface="Arial"/>
              </a:rPr>
              <a:t>not fully functional</a:t>
            </a:r>
            <a:r>
              <a:rPr b="0" lang="en-US" sz="2800" spc="-1" strike="noStrike">
                <a:latin typeface="Arial"/>
              </a:rPr>
              <a:t>) 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Cost-Effective Hardware: Have native app on embedded + </a:t>
            </a:r>
            <a:r>
              <a:rPr b="0" lang="en-US" sz="2800" spc="-1" strike="noStrike">
                <a:latin typeface="Arial"/>
              </a:rPr>
              <a:t>HTML5 in Web (</a:t>
            </a:r>
            <a:r>
              <a:rPr b="0" lang="en-US" sz="2800" spc="-1" strike="noStrike">
                <a:solidFill>
                  <a:srgbClr val="fc5c00"/>
                </a:solidFill>
                <a:latin typeface="Arial"/>
              </a:rPr>
              <a:t>requires 2x Programming the Software</a:t>
            </a:r>
            <a:r>
              <a:rPr b="0" lang="en-US" sz="2800" spc="-1" strike="noStrike">
                <a:latin typeface="Arial"/>
              </a:rPr>
              <a:t>)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"/>
          <p:cNvSpPr/>
          <p:nvPr/>
        </p:nvSpPr>
        <p:spPr>
          <a:xfrm>
            <a:off x="4343400" y="2946240"/>
            <a:ext cx="6171480" cy="518400"/>
          </a:xfrm>
          <a:prstGeom prst="roundRect">
            <a:avLst>
              <a:gd name="adj" fmla="val 16667"/>
            </a:avLst>
          </a:prstGeom>
          <a:solidFill>
            <a:srgbClr val="8e03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33" name=""/>
          <p:cNvSpPr/>
          <p:nvPr/>
        </p:nvSpPr>
        <p:spPr>
          <a:xfrm>
            <a:off x="8229600" y="2946240"/>
            <a:ext cx="2285280" cy="518400"/>
          </a:xfrm>
          <a:prstGeom prst="roundRect">
            <a:avLst>
              <a:gd name="adj" fmla="val 16667"/>
            </a:avLst>
          </a:prstGeom>
          <a:solidFill>
            <a:srgbClr val="63bbee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34" name=""/>
          <p:cNvSpPr/>
          <p:nvPr/>
        </p:nvSpPr>
        <p:spPr>
          <a:xfrm>
            <a:off x="3657600" y="3788640"/>
            <a:ext cx="6857640" cy="518400"/>
          </a:xfrm>
          <a:prstGeom prst="roundRect">
            <a:avLst>
              <a:gd name="adj" fmla="val 16667"/>
            </a:avLst>
          </a:prstGeom>
          <a:solidFill>
            <a:srgbClr val="fc5c0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35" name="PlaceHolder 1"/>
          <p:cNvSpPr>
            <a:spLocks noGrp="1"/>
          </p:cNvSpPr>
          <p:nvPr>
            <p:ph type="title"/>
          </p:nvPr>
        </p:nvSpPr>
        <p:spPr>
          <a:xfrm>
            <a:off x="1109880" y="792000"/>
            <a:ext cx="10319760" cy="64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 </a:t>
            </a:r>
            <a:r>
              <a:rPr b="1" lang="en-US" sz="4400" spc="-1" strike="noStrike">
                <a:latin typeface="Arial"/>
              </a:rPr>
              <a:t>Overview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36" name=""/>
          <p:cNvSpPr/>
          <p:nvPr/>
        </p:nvSpPr>
        <p:spPr>
          <a:xfrm>
            <a:off x="1828800" y="4572000"/>
            <a:ext cx="9829800" cy="36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37" name=""/>
          <p:cNvSpPr/>
          <p:nvPr/>
        </p:nvSpPr>
        <p:spPr>
          <a:xfrm>
            <a:off x="8915400" y="3788640"/>
            <a:ext cx="1599840" cy="518400"/>
          </a:xfrm>
          <a:prstGeom prst="roundRect">
            <a:avLst>
              <a:gd name="adj" fmla="val 16667"/>
            </a:avLst>
          </a:prstGeom>
          <a:solidFill>
            <a:srgbClr val="023f62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38" name=""/>
          <p:cNvSpPr/>
          <p:nvPr/>
        </p:nvSpPr>
        <p:spPr>
          <a:xfrm>
            <a:off x="4800600" y="4572000"/>
            <a:ext cx="91404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iMX6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2011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39" name=""/>
          <p:cNvSpPr/>
          <p:nvPr/>
        </p:nvSpPr>
        <p:spPr>
          <a:xfrm>
            <a:off x="8457840" y="2910240"/>
            <a:ext cx="91404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Flutter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2017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40" name=""/>
          <p:cNvSpPr/>
          <p:nvPr/>
        </p:nvSpPr>
        <p:spPr>
          <a:xfrm>
            <a:off x="4800240" y="2910240"/>
            <a:ext cx="91404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Dart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2011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41" name=""/>
          <p:cNvSpPr/>
          <p:nvPr/>
        </p:nvSpPr>
        <p:spPr>
          <a:xfrm>
            <a:off x="9468000" y="3741120"/>
            <a:ext cx="91404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Slint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2020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42" name=""/>
          <p:cNvSpPr/>
          <p:nvPr/>
        </p:nvSpPr>
        <p:spPr>
          <a:xfrm>
            <a:off x="3850200" y="3741120"/>
            <a:ext cx="91404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Rust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2010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43" name=""/>
          <p:cNvSpPr/>
          <p:nvPr/>
        </p:nvSpPr>
        <p:spPr>
          <a:xfrm>
            <a:off x="8566200" y="4572000"/>
            <a:ext cx="91404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iMX8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2017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44" name=""/>
          <p:cNvSpPr/>
          <p:nvPr/>
        </p:nvSpPr>
        <p:spPr>
          <a:xfrm>
            <a:off x="-685800" y="2104920"/>
            <a:ext cx="11201040" cy="518400"/>
          </a:xfrm>
          <a:prstGeom prst="roundRect">
            <a:avLst>
              <a:gd name="adj" fmla="val 16667"/>
            </a:avLst>
          </a:prstGeom>
          <a:solidFill>
            <a:srgbClr val="43c33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45" name=""/>
          <p:cNvSpPr/>
          <p:nvPr/>
        </p:nvSpPr>
        <p:spPr>
          <a:xfrm>
            <a:off x="9504000" y="2057760"/>
            <a:ext cx="91404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Qt6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2020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46" name=""/>
          <p:cNvSpPr/>
          <p:nvPr/>
        </p:nvSpPr>
        <p:spPr>
          <a:xfrm>
            <a:off x="685800" y="2068920"/>
            <a:ext cx="91404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Qt4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2004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47" name=""/>
          <p:cNvSpPr/>
          <p:nvPr/>
        </p:nvSpPr>
        <p:spPr>
          <a:xfrm>
            <a:off x="5257800" y="2057400"/>
            <a:ext cx="91404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Qt5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2012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48" name=""/>
          <p:cNvSpPr/>
          <p:nvPr/>
        </p:nvSpPr>
        <p:spPr>
          <a:xfrm>
            <a:off x="7291800" y="5070240"/>
            <a:ext cx="1142640" cy="85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latin typeface="Arial"/>
              </a:rPr>
              <a:t>X2 Panel Release</a:t>
            </a:r>
            <a:br>
              <a:rPr sz="1800"/>
            </a:br>
            <a:r>
              <a:rPr b="1" lang="en-US" sz="1800" spc="-1" strike="noStrike">
                <a:latin typeface="Arial"/>
              </a:rPr>
              <a:t>2016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49" name=""/>
          <p:cNvSpPr/>
          <p:nvPr/>
        </p:nvSpPr>
        <p:spPr>
          <a:xfrm flipV="1">
            <a:off x="7772400" y="1600200"/>
            <a:ext cx="360" cy="347004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450" name="" descr=""/>
          <p:cNvPicPr/>
          <p:nvPr/>
        </p:nvPicPr>
        <p:blipFill>
          <a:blip r:embed="rId1"/>
          <a:stretch/>
        </p:blipFill>
        <p:spPr>
          <a:xfrm>
            <a:off x="10744200" y="2021400"/>
            <a:ext cx="622800" cy="456840"/>
          </a:xfrm>
          <a:prstGeom prst="rect">
            <a:avLst/>
          </a:prstGeom>
          <a:ln w="0">
            <a:noFill/>
          </a:ln>
        </p:spPr>
      </p:pic>
      <p:pic>
        <p:nvPicPr>
          <p:cNvPr id="451" name="" descr=""/>
          <p:cNvPicPr/>
          <p:nvPr/>
        </p:nvPicPr>
        <p:blipFill>
          <a:blip r:embed="rId2"/>
          <a:stretch/>
        </p:blipFill>
        <p:spPr>
          <a:xfrm>
            <a:off x="10744200" y="3765600"/>
            <a:ext cx="685440" cy="685440"/>
          </a:xfrm>
          <a:prstGeom prst="rect">
            <a:avLst/>
          </a:prstGeom>
          <a:ln w="0">
            <a:noFill/>
          </a:ln>
        </p:spPr>
      </p:pic>
      <p:pic>
        <p:nvPicPr>
          <p:cNvPr id="452" name="" descr=""/>
          <p:cNvPicPr/>
          <p:nvPr/>
        </p:nvPicPr>
        <p:blipFill>
          <a:blip r:embed="rId3"/>
          <a:stretch/>
        </p:blipFill>
        <p:spPr>
          <a:xfrm>
            <a:off x="10850400" y="2827800"/>
            <a:ext cx="470880" cy="685440"/>
          </a:xfrm>
          <a:prstGeom prst="rect">
            <a:avLst/>
          </a:prstGeom>
          <a:ln w="0">
            <a:noFill/>
          </a:ln>
        </p:spPr>
      </p:pic>
      <p:sp>
        <p:nvSpPr>
          <p:cNvPr id="453" name=""/>
          <p:cNvSpPr/>
          <p:nvPr/>
        </p:nvSpPr>
        <p:spPr>
          <a:xfrm>
            <a:off x="5029200" y="1828800"/>
            <a:ext cx="5486040" cy="275760"/>
          </a:xfrm>
          <a:prstGeom prst="roundRect">
            <a:avLst>
              <a:gd name="adj" fmla="val 16667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QML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54" name=""/>
          <p:cNvSpPr/>
          <p:nvPr/>
        </p:nvSpPr>
        <p:spPr>
          <a:xfrm>
            <a:off x="685800" y="3200400"/>
            <a:ext cx="1599840" cy="111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949494"/>
                </a:solidFill>
                <a:latin typeface="Arial"/>
              </a:rPr>
              <a:t>Software &amp; GUI</a:t>
            </a:r>
            <a:br>
              <a:rPr sz="1800"/>
            </a:br>
            <a:r>
              <a:rPr b="1" lang="en-US" sz="1800" spc="-1" strike="noStrike">
                <a:solidFill>
                  <a:srgbClr val="949494"/>
                </a:solidFill>
                <a:latin typeface="Arial"/>
              </a:rPr>
              <a:t>Frameworks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55" name=""/>
          <p:cNvSpPr/>
          <p:nvPr/>
        </p:nvSpPr>
        <p:spPr>
          <a:xfrm>
            <a:off x="685800" y="4829400"/>
            <a:ext cx="1599840" cy="111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949494"/>
                </a:solidFill>
                <a:latin typeface="Arial"/>
              </a:rPr>
              <a:t>Hardware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9760" cy="64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Interactive HelloWorld</a:t>
            </a:r>
            <a:endParaRPr b="1" lang="en-US" sz="4400" spc="-1" strike="noStrike">
              <a:latin typeface="Arial"/>
            </a:endParaRPr>
          </a:p>
        </p:txBody>
      </p:sp>
      <p:sp>
        <p:nvSpPr>
          <p:cNvPr id="45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At the End of this Presentation I will present a simple Hello World in all 3 Languages and show how the programming looks and feels like</a:t>
            </a:r>
            <a:endParaRPr b="0" lang="en-US" sz="3200" spc="-1" strike="noStrike"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Goal: 1 Text + 1 Button, Text has a number counted up </a:t>
            </a:r>
            <a:endParaRPr b="0" lang="en-US" sz="3200" spc="-1" strike="noStrike"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latin typeface="Arial"/>
              </a:rPr>
              <a:t> 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458" name=""/>
          <p:cNvSpPr/>
          <p:nvPr/>
        </p:nvSpPr>
        <p:spPr>
          <a:xfrm>
            <a:off x="4114800" y="4572000"/>
            <a:ext cx="3200400" cy="1371600"/>
          </a:xfrm>
          <a:prstGeom prst="rect">
            <a:avLst/>
          </a:prstGeom>
          <a:solidFill>
            <a:srgbClr val="dedbdb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Times Button pressed: 2</a:t>
            </a:r>
            <a:br>
              <a:rPr sz="1800"/>
            </a:br>
            <a:endParaRPr b="0" lang="en-US" sz="1800" spc="-1" strike="noStrike">
              <a:latin typeface="Arial"/>
            </a:endParaRPr>
          </a:p>
        </p:txBody>
      </p:sp>
      <p:sp>
        <p:nvSpPr>
          <p:cNvPr id="459" name=""/>
          <p:cNvSpPr/>
          <p:nvPr/>
        </p:nvSpPr>
        <p:spPr>
          <a:xfrm>
            <a:off x="4572000" y="5257800"/>
            <a:ext cx="2286000" cy="457200"/>
          </a:xfrm>
          <a:prstGeom prst="rect">
            <a:avLst/>
          </a:prstGeom>
          <a:solidFill>
            <a:schemeClr val="accent1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Press!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5BAE174AC5948BA31D87D41230C55" ma:contentTypeVersion="2" ma:contentTypeDescription="Create a new document." ma:contentTypeScope="" ma:versionID="a30d9fb80f8d899ba312ca820e3969db">
  <xsd:schema xmlns:xsd="http://www.w3.org/2001/XMLSchema" xmlns:xs="http://www.w3.org/2001/XMLSchema" xmlns:p="http://schemas.microsoft.com/office/2006/metadata/properties" xmlns:ns3="9cc3c07a-63d7-487a-881b-32482cde9923" targetNamespace="http://schemas.microsoft.com/office/2006/metadata/properties" ma:root="true" ma:fieldsID="9436574338cfde7cf2cddb32a9fe960a" ns3:_="">
    <xsd:import namespace="9cc3c07a-63d7-487a-881b-32482cde99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3c07a-63d7-487a-881b-32482cde99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53B6F72-03D6-4F29-A74E-A6A5C6FD6B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c3c07a-63d7-487a-881b-32482cde99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16C07E-09C8-4E20-8ED3-D65CC4342C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7E4923-0EE5-4CE1-8BD6-F8117CAD72BA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9cc3c07a-63d7-487a-881b-32482cde992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KDAB-Presentation-16-9</Template>
  <TotalTime>1001</TotalTime>
  <Application>LibreOffice/7.4.1.2$Linux_X86_64 LibreOffice_project/40$Build-2</Application>
  <AppVersion>15.0000</AppVersion>
  <Words>718</Words>
  <Paragraphs>313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2022-09-05T15:21:58Z</dcterms:created>
  <dc:creator>Nicolas Arnaud-Cormos</dc:creator>
  <dc:description/>
  <dc:language>en-US</dc:language>
  <cp:lastModifiedBy/>
  <dcterms:modified xsi:type="dcterms:W3CDTF">2022-10-08T13:13:39Z</dcterms:modified>
  <cp:revision>49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0x010100D8F5BAE174AC5948BA31D87D41230C55</vt:lpwstr>
  </property>
  <property fmtid="{D5CDD505-2E9C-101B-9397-08002B2CF9AE}" pid="3" name="PresentationFormat">
    <vt:lpwstr>Widescreen</vt:lpwstr>
  </property>
  <property fmtid="{D5CDD505-2E9C-101B-9397-08002B2CF9AE}" pid="4" name="Slides">
    <vt:i4>13</vt:i4>
  </property>
</Properties>
</file>