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708532-E3FA-4962-BD8D-F9B13C803A7B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532659-C909-4483-8323-CCBA5F2DE253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DC6B98-FA05-4626-B5D0-8A8BD4DB4386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E94089C-F9A5-485A-89A9-C2D500DC3265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3CEE3A-C9D8-4078-9008-3A2C933AE810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D16052-3928-4169-BB60-EAAEB0F6FB17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22D9987-9588-4D7B-B4BB-00B62FA185A7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DD1206A-B9AC-4858-ADC3-B0788BC8B162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359319-F057-4EE9-98F3-FB059CC0900B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4CE7ED5-AF35-42A7-A287-13EF23CBF705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5A0E747-9792-42ED-B845-A8708A9691F4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91999C-DA23-4967-A63C-3A890F684BAA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5E9667D-9C92-4A3C-AA2A-9C10BF129742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E521BCB-C474-4D55-9490-FB278F02F20C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14B4184-9173-4A3D-8792-B8429E54E7FD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8AD4DC7-260A-48C0-960A-F258E709223F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379CC93-56B1-4774-AB9E-A5201C84F26D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C97EE0B-7382-46D1-89B1-A202CE24776E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FBC05F2-916F-48E7-8940-36375D0E4F9E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620BB28-CB07-4619-BD64-71C2D849AB0B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8151E8F-A703-48C4-8C8F-C29C15C55505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2FB6F4E-B72C-4939-A795-DD28B085164B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61D2173-9F26-4CFB-A7A8-7FC588A34898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75C0BEA-5867-40FB-B8DC-56934EF12255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</a:t>
            </a:r>
            <a:r>
              <a:rPr b="0" lang="en-US" sz="4400" spc="-1" strike="noStrike">
                <a:latin typeface="Arial"/>
              </a:rPr>
              <a:t>to </a:t>
            </a:r>
            <a:r>
              <a:rPr b="0" lang="en-US" sz="4400" spc="-1" strike="noStrike">
                <a:latin typeface="Arial"/>
              </a:rPr>
              <a:t>edit </a:t>
            </a:r>
            <a:r>
              <a:rPr b="0" lang="en-US" sz="4400" spc="-1" strike="noStrike">
                <a:latin typeface="Arial"/>
              </a:rPr>
              <a:t>the </a:t>
            </a:r>
            <a:r>
              <a:rPr b="0" lang="en-US" sz="4400" spc="-1" strike="noStrike">
                <a:latin typeface="Arial"/>
              </a:rPr>
              <a:t>title </a:t>
            </a:r>
            <a:r>
              <a:rPr b="0" lang="en-US" sz="4400" spc="-1" strike="noStrike">
                <a:latin typeface="Arial"/>
              </a:rPr>
              <a:t>text </a:t>
            </a:r>
            <a:r>
              <a:rPr b="0" lang="en-US" sz="4400" spc="-1" strike="noStrike">
                <a:latin typeface="Arial"/>
              </a:rPr>
              <a:t>form</a:t>
            </a:r>
            <a:r>
              <a:rPr b="0" lang="en-US" sz="4400" spc="-1" strike="noStrike">
                <a:latin typeface="Arial"/>
              </a:rPr>
              <a:t>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56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4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</a:t>
            </a:r>
            <a:r>
              <a:rPr b="0" lang="en-US" sz="1800" spc="-1" strike="noStrike">
                <a:latin typeface="Arial"/>
              </a:rPr>
              <a:t>the title text </a:t>
            </a:r>
            <a:r>
              <a:rPr b="0" lang="en-US" sz="1800" spc="-1" strike="noStrike">
                <a:latin typeface="Arial"/>
              </a:rPr>
              <a:t>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ftr" idx="1"/>
          </p:nvPr>
        </p:nvSpPr>
        <p:spPr>
          <a:xfrm>
            <a:off x="792000" y="6156360"/>
            <a:ext cx="4114080" cy="35892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2"/>
          </p:nvPr>
        </p:nvSpPr>
        <p:spPr>
          <a:xfrm>
            <a:off x="5880600" y="6161040"/>
            <a:ext cx="719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BA9078F3-6937-437D-A5DA-A4563F8F6206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5"/>
          <p:cNvSpPr/>
          <p:nvPr/>
        </p:nvSpPr>
        <p:spPr>
          <a:xfrm>
            <a:off x="955080" y="5982120"/>
            <a:ext cx="378648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</a:t>
            </a:r>
            <a:r>
              <a:rPr b="0" lang="en-US" sz="1800" spc="-1" strike="noStrike">
                <a:latin typeface="Arial"/>
              </a:rPr>
              <a:t>the title text </a:t>
            </a:r>
            <a:r>
              <a:rPr b="0" lang="en-US" sz="1800" spc="-1" strike="noStrike">
                <a:latin typeface="Arial"/>
              </a:rPr>
              <a:t>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ftr" idx="3"/>
          </p:nvPr>
        </p:nvSpPr>
        <p:spPr>
          <a:xfrm>
            <a:off x="792000" y="6156360"/>
            <a:ext cx="4113000" cy="35784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4"/>
          </p:nvPr>
        </p:nvSpPr>
        <p:spPr>
          <a:xfrm>
            <a:off x="5880600" y="6161040"/>
            <a:ext cx="7182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5F1974E4-D7D0-4CFE-BE0E-ACCAB737E989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48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GIS HMI </a:t>
            </a: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Comparison of 3 Frameworks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480" cy="53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: Rounded Corners 33"/>
          <p:cNvSpPr/>
          <p:nvPr/>
        </p:nvSpPr>
        <p:spPr>
          <a:xfrm>
            <a:off x="2417400" y="1583280"/>
            <a:ext cx="19238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화요일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TUE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1" name="Rectangle: Rounded Corners 6"/>
          <p:cNvSpPr/>
          <p:nvPr/>
        </p:nvSpPr>
        <p:spPr>
          <a:xfrm>
            <a:off x="4343400" y="1583280"/>
            <a:ext cx="18842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수요일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WED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2" name="Rectangle: Rounded Corners 7"/>
          <p:cNvSpPr/>
          <p:nvPr/>
        </p:nvSpPr>
        <p:spPr>
          <a:xfrm>
            <a:off x="6229800" y="1600200"/>
            <a:ext cx="19976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목요일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THU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3" name="Rectangle: Rounded Corners 8"/>
          <p:cNvSpPr/>
          <p:nvPr/>
        </p:nvSpPr>
        <p:spPr>
          <a:xfrm>
            <a:off x="8229600" y="1600200"/>
            <a:ext cx="1826640" cy="4047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금요일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FRI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fr-FR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Detailed Workshop Agenda – Overview</a:t>
            </a:r>
            <a:endParaRPr b="0" lang="en-US" sz="3200" spc="-1" strike="noStrike">
              <a:latin typeface="Arial"/>
            </a:endParaRPr>
          </a:p>
        </p:txBody>
      </p:sp>
      <p:cxnSp>
        <p:nvCxnSpPr>
          <p:cNvPr id="165" name="Straight Arrow Connector 2"/>
          <p:cNvCxnSpPr/>
          <p:nvPr/>
        </p:nvCxnSpPr>
        <p:spPr>
          <a:xfrm>
            <a:off x="1688040" y="5019120"/>
            <a:ext cx="9064440" cy="2520"/>
          </a:xfrm>
          <a:prstGeom prst="straightConnector1">
            <a:avLst/>
          </a:prstGeom>
          <a:ln w="0">
            <a:solidFill>
              <a:srgbClr val="4472c4"/>
            </a:solidFill>
            <a:tailEnd len="med" type="triangle" w="med"/>
          </a:ln>
        </p:spPr>
      </p:cxnSp>
      <p:sp>
        <p:nvSpPr>
          <p:cNvPr id="166" name="Rectangle: Rounded Corners 9"/>
          <p:cNvSpPr/>
          <p:nvPr/>
        </p:nvSpPr>
        <p:spPr>
          <a:xfrm>
            <a:off x="914400" y="1720800"/>
            <a:ext cx="9370440" cy="15980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Morning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&amp; 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7" name="Rectangle 1"/>
          <p:cNvSpPr/>
          <p:nvPr/>
        </p:nvSpPr>
        <p:spPr>
          <a:xfrm>
            <a:off x="2417400" y="2153160"/>
            <a:ext cx="1923840" cy="116568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Introduction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to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68" name="Rectangle: Rounded Corners 10"/>
          <p:cNvSpPr/>
          <p:nvPr/>
        </p:nvSpPr>
        <p:spPr>
          <a:xfrm>
            <a:off x="914400" y="3431160"/>
            <a:ext cx="9370440" cy="15138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Afternoon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9" name="Rectangle 2"/>
          <p:cNvSpPr/>
          <p:nvPr/>
        </p:nvSpPr>
        <p:spPr>
          <a:xfrm>
            <a:off x="2417400" y="3429000"/>
            <a:ext cx="1923840" cy="151596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Embedded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GUI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Development</a:t>
            </a: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Other Existing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GIS Applications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0" name="Rectangle 3"/>
          <p:cNvSpPr/>
          <p:nvPr/>
        </p:nvSpPr>
        <p:spPr>
          <a:xfrm>
            <a:off x="8229240" y="4572000"/>
            <a:ext cx="1826640" cy="37296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Decision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1" name="Rectangle 4"/>
          <p:cNvSpPr/>
          <p:nvPr/>
        </p:nvSpPr>
        <p:spPr>
          <a:xfrm>
            <a:off x="2417400" y="1828800"/>
            <a:ext cx="1923840" cy="32220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Welcome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2" name="Rectangle 5"/>
          <p:cNvSpPr/>
          <p:nvPr/>
        </p:nvSpPr>
        <p:spPr>
          <a:xfrm>
            <a:off x="4343760" y="3429000"/>
            <a:ext cx="1884240" cy="151596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Reviewing the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Existing KSOE GIS Application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(Panel &amp; Web)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3" name="Rectangle 6"/>
          <p:cNvSpPr/>
          <p:nvPr/>
        </p:nvSpPr>
        <p:spPr>
          <a:xfrm>
            <a:off x="6229080" y="1828800"/>
            <a:ext cx="1998720" cy="14900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Identifying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Needs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and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Work Items 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the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Modernizatio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4" name="Rectangle 7"/>
          <p:cNvSpPr/>
          <p:nvPr/>
        </p:nvSpPr>
        <p:spPr>
          <a:xfrm>
            <a:off x="6229800" y="3429000"/>
            <a:ext cx="1997640" cy="151596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Presenting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and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Comparing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the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POC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Implementation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PC &amp;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Embedded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5" name="Rectangle 8"/>
          <p:cNvSpPr/>
          <p:nvPr/>
        </p:nvSpPr>
        <p:spPr>
          <a:xfrm>
            <a:off x="8229600" y="1828800"/>
            <a:ext cx="1826640" cy="14900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solidFill>
              <a:srgbClr val="ed4c05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Comparison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of the 3 GUI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Frameworks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KSOE GIS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6" name="Rectangle 9"/>
          <p:cNvSpPr/>
          <p:nvPr/>
        </p:nvSpPr>
        <p:spPr>
          <a:xfrm>
            <a:off x="8229600" y="3429000"/>
            <a:ext cx="1826640" cy="114120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HighLevel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Plan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new GIS,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NextSteps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KSOE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7" name="Rectangle 11"/>
          <p:cNvSpPr/>
          <p:nvPr/>
        </p:nvSpPr>
        <p:spPr>
          <a:xfrm>
            <a:off x="10573200" y="3886200"/>
            <a:ext cx="1311840" cy="6836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Info: More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8" name="Rectangle 24"/>
          <p:cNvSpPr/>
          <p:nvPr/>
        </p:nvSpPr>
        <p:spPr>
          <a:xfrm>
            <a:off x="10573200" y="2971800"/>
            <a:ext cx="1311840" cy="68364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All Hands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9" name="Rectangle 25"/>
          <p:cNvSpPr/>
          <p:nvPr/>
        </p:nvSpPr>
        <p:spPr>
          <a:xfrm>
            <a:off x="10573200" y="2057400"/>
            <a:ext cx="1311840" cy="6836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Input: Less 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0" name="Rectangle 26"/>
          <p:cNvSpPr/>
          <p:nvPr/>
        </p:nvSpPr>
        <p:spPr>
          <a:xfrm>
            <a:off x="4342680" y="1828800"/>
            <a:ext cx="1883880" cy="149004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Advanced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 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>
            <a:off x="8073000" y="1637280"/>
            <a:ext cx="2128320" cy="1863720"/>
          </a:xfrm>
          <a:prstGeom prst="roundRect">
            <a:avLst>
              <a:gd name="adj" fmla="val 16667"/>
            </a:avLst>
          </a:prstGeom>
          <a:noFill/>
          <a:ln w="54720">
            <a:solidFill>
              <a:srgbClr val="3465a4"/>
            </a:solidFill>
            <a:round/>
          </a:ln>
          <a:effectLst>
            <a:outerShdw blurRad="0" dir="2700000" dist="101823" rotWithShape="0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96A9BF30-C53E-4F39-8F60-CBF86BE83964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Contents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789480" y="1172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i="1" lang="en-US" sz="3200" spc="-1" strike="noStrike">
                <a:latin typeface="Arial"/>
              </a:rPr>
              <a:t>Pure Technical Perspective Comparison</a:t>
            </a: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Comparison of Platforms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Comparison Technical Capbabilities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Comparison Support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Comparison Developer Availability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>
            <a:off x="2057400" y="5715000"/>
            <a:ext cx="7085520" cy="684720"/>
          </a:xfrm>
          <a:prstGeom prst="rect">
            <a:avLst/>
          </a:prstGeom>
          <a:solidFill>
            <a:srgbClr val="fc5c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Disclaimer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: This session is very technical!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: Rounded Corners 1"/>
          <p:cNvSpPr/>
          <p:nvPr/>
        </p:nvSpPr>
        <p:spPr>
          <a:xfrm>
            <a:off x="1058400" y="2152800"/>
            <a:ext cx="9370440" cy="887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Qt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6" name="Rectangle: Rounded Corners 2"/>
          <p:cNvSpPr/>
          <p:nvPr/>
        </p:nvSpPr>
        <p:spPr>
          <a:xfrm>
            <a:off x="1058400" y="3215160"/>
            <a:ext cx="9370440" cy="1005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Flutter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7" name="Rectangle: Rounded Corners 3"/>
          <p:cNvSpPr/>
          <p:nvPr/>
        </p:nvSpPr>
        <p:spPr>
          <a:xfrm>
            <a:off x="1058400" y="4401000"/>
            <a:ext cx="9370440" cy="9630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Slint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8" name="Rectangle: Rounded Corners 4"/>
          <p:cNvSpPr/>
          <p:nvPr/>
        </p:nvSpPr>
        <p:spPr>
          <a:xfrm>
            <a:off x="2129400" y="1733400"/>
            <a:ext cx="1528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MCU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9" name="Rectangle: Rounded Corners 5"/>
          <p:cNvSpPr/>
          <p:nvPr/>
        </p:nvSpPr>
        <p:spPr>
          <a:xfrm>
            <a:off x="3704400" y="1733400"/>
            <a:ext cx="15534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Embedded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0" name="Rectangle: Rounded Corners 11"/>
          <p:cNvSpPr/>
          <p:nvPr/>
        </p:nvSpPr>
        <p:spPr>
          <a:xfrm>
            <a:off x="5365800" y="17064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1" name="Rectangle: Rounded Corners 12"/>
          <p:cNvSpPr/>
          <p:nvPr/>
        </p:nvSpPr>
        <p:spPr>
          <a:xfrm>
            <a:off x="7038000" y="16848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Mobile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2" name="Rectangle: Rounded Corners 13"/>
          <p:cNvSpPr/>
          <p:nvPr/>
        </p:nvSpPr>
        <p:spPr>
          <a:xfrm>
            <a:off x="8686800" y="17064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Web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2971800" y="2849400"/>
            <a:ext cx="685800" cy="190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bad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3704400" y="2849400"/>
            <a:ext cx="639000" cy="190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PlaceHolder 6"/>
          <p:cNvSpPr txBox="1"/>
          <p:nvPr/>
        </p:nvSpPr>
        <p:spPr>
          <a:xfrm>
            <a:off x="1080360" y="79236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Platforms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4343400" y="2286000"/>
            <a:ext cx="914400" cy="7542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7" name=""/>
          <p:cNvSpPr txBox="1"/>
          <p:nvPr/>
        </p:nvSpPr>
        <p:spPr>
          <a:xfrm>
            <a:off x="3713760" y="5378400"/>
            <a:ext cx="52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low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8" name=""/>
          <p:cNvSpPr txBox="1"/>
          <p:nvPr/>
        </p:nvSpPr>
        <p:spPr>
          <a:xfrm>
            <a:off x="4721760" y="5378400"/>
            <a:ext cx="61056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high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2129400" y="45720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Best 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Option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3704400" y="4572000"/>
            <a:ext cx="6390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Perf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4343400" y="4800600"/>
            <a:ext cx="914400" cy="5634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Low-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feat.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4343400" y="3657600"/>
            <a:ext cx="914400" cy="5634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Okay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3704400" y="4030200"/>
            <a:ext cx="639000" cy="190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slow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>
            <a:off x="5365800" y="3886200"/>
            <a:ext cx="1600200" cy="3348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No KeyNav.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5365800" y="2286000"/>
            <a:ext cx="1600200" cy="7542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3704400" y="2743200"/>
            <a:ext cx="639000" cy="2970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mid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7" name=""/>
          <p:cNvSpPr/>
          <p:nvPr/>
        </p:nvSpPr>
        <p:spPr>
          <a:xfrm>
            <a:off x="8686800" y="2849400"/>
            <a:ext cx="1600200" cy="190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Poor WASM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8686800" y="3657600"/>
            <a:ext cx="1600200" cy="5634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WASM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8686800" y="4800600"/>
            <a:ext cx="1600200" cy="5634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WASM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7038000" y="34290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Winner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>
            <a:off x="5365800" y="4800600"/>
            <a:ext cx="1600200" cy="5634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>
            <a:off x="7038000" y="5029200"/>
            <a:ext cx="1600200" cy="3348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Mid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3" name=""/>
          <p:cNvSpPr/>
          <p:nvPr/>
        </p:nvSpPr>
        <p:spPr>
          <a:xfrm>
            <a:off x="7038000" y="2705400"/>
            <a:ext cx="1600200" cy="3348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Mid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: Rounded Corners 16"/>
          <p:cNvSpPr/>
          <p:nvPr/>
        </p:nvSpPr>
        <p:spPr>
          <a:xfrm>
            <a:off x="1058400" y="2152800"/>
            <a:ext cx="11031480" cy="887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Qt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5" name="Rectangle: Rounded Corners 17"/>
          <p:cNvSpPr/>
          <p:nvPr/>
        </p:nvSpPr>
        <p:spPr>
          <a:xfrm>
            <a:off x="1058400" y="3215160"/>
            <a:ext cx="11031480" cy="1005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Flutter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6" name="Rectangle: Rounded Corners 18"/>
          <p:cNvSpPr/>
          <p:nvPr/>
        </p:nvSpPr>
        <p:spPr>
          <a:xfrm>
            <a:off x="1058400" y="4401000"/>
            <a:ext cx="11031480" cy="9630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Slint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7" name="Rectangle: Rounded Corners 19"/>
          <p:cNvSpPr/>
          <p:nvPr/>
        </p:nvSpPr>
        <p:spPr>
          <a:xfrm>
            <a:off x="2129400" y="1733400"/>
            <a:ext cx="1528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Ui Elements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8" name="Rectangle: Rounded Corners 20"/>
          <p:cNvSpPr/>
          <p:nvPr/>
        </p:nvSpPr>
        <p:spPr>
          <a:xfrm>
            <a:off x="3740400" y="1733400"/>
            <a:ext cx="15534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Tooling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9" name="Rectangle: Rounded Corners 21"/>
          <p:cNvSpPr/>
          <p:nvPr/>
        </p:nvSpPr>
        <p:spPr>
          <a:xfrm>
            <a:off x="5365800" y="17064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Shaders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0" name="PlaceHolder 7"/>
          <p:cNvSpPr txBox="1"/>
          <p:nvPr/>
        </p:nvSpPr>
        <p:spPr>
          <a:xfrm>
            <a:off x="1080360" y="79236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Technical Capbabilities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>
            <a:off x="2129400" y="4800600"/>
            <a:ext cx="1528200" cy="563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Needs cust.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Implement.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2" name=""/>
          <p:cNvSpPr/>
          <p:nvPr/>
        </p:nvSpPr>
        <p:spPr>
          <a:xfrm>
            <a:off x="2129400" y="2286000"/>
            <a:ext cx="1528200" cy="7542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Needs styling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3" name="Rectangle: Rounded Corners 14"/>
          <p:cNvSpPr/>
          <p:nvPr/>
        </p:nvSpPr>
        <p:spPr>
          <a:xfrm>
            <a:off x="7050600" y="17082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Tra</a:t>
            </a:r>
            <a:r>
              <a:rPr b="0" lang="en-US" sz="1800" spc="-1" strike="noStrike">
                <a:latin typeface="Arial"/>
                <a:ea typeface="DejaVu Sans"/>
              </a:rPr>
              <a:t>nsl</a:t>
            </a:r>
            <a:r>
              <a:rPr b="0" lang="en-US" sz="1800" spc="-1" strike="noStrike">
                <a:latin typeface="Arial"/>
                <a:ea typeface="DejaVu Sans"/>
              </a:rPr>
              <a:t>ati</a:t>
            </a:r>
            <a:r>
              <a:rPr b="0" lang="en-US" sz="1800" spc="-1" strike="noStrike">
                <a:latin typeface="Arial"/>
                <a:ea typeface="DejaVu Sans"/>
              </a:rPr>
              <a:t>on</a:t>
            </a:r>
            <a:r>
              <a:rPr b="0" lang="en-US" sz="1800" spc="-1" strike="noStrike">
                <a:latin typeface="Arial"/>
                <a:ea typeface="DejaVu Sans"/>
              </a:rPr>
              <a:t>&amp; </a:t>
            </a:r>
            <a:r>
              <a:rPr b="0" lang="en-US" sz="1800" spc="-1" strike="noStrike">
                <a:latin typeface="Arial"/>
                <a:ea typeface="DejaVu Sans"/>
              </a:rPr>
              <a:t>Ke</a:t>
            </a:r>
            <a:r>
              <a:rPr b="0" lang="en-US" sz="1800" spc="-1" strike="noStrike">
                <a:latin typeface="Arial"/>
                <a:ea typeface="DejaVu Sans"/>
              </a:rPr>
              <a:t>yb</a:t>
            </a:r>
            <a:r>
              <a:rPr b="0" lang="en-US" sz="1800" spc="-1" strike="noStrike">
                <a:latin typeface="Arial"/>
                <a:ea typeface="DejaVu Sans"/>
              </a:rPr>
              <a:t>oar</a:t>
            </a:r>
            <a:r>
              <a:rPr b="0" lang="en-US" sz="1800" spc="-1" strike="noStrike">
                <a:latin typeface="Arial"/>
                <a:ea typeface="DejaVu Sans"/>
              </a:rPr>
              <a:t>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4" name="Rectangle: Rounded Corners 15"/>
          <p:cNvSpPr/>
          <p:nvPr/>
        </p:nvSpPr>
        <p:spPr>
          <a:xfrm>
            <a:off x="7050600" y="170856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Rectangle: Rounded Corners 22"/>
          <p:cNvSpPr/>
          <p:nvPr/>
        </p:nvSpPr>
        <p:spPr>
          <a:xfrm>
            <a:off x="8722800" y="1708560"/>
            <a:ext cx="1564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Perf.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2129400" y="34290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Needs Styling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3740400" y="45720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VSCode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8" name=""/>
          <p:cNvSpPr/>
          <p:nvPr/>
        </p:nvSpPr>
        <p:spPr>
          <a:xfrm>
            <a:off x="5365800" y="3886200"/>
            <a:ext cx="1600200" cy="334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No Vertex Sh.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3740400" y="22482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QtCreator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3765600" y="34290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VSCode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1" name=""/>
          <p:cNvSpPr/>
          <p:nvPr/>
        </p:nvSpPr>
        <p:spPr>
          <a:xfrm>
            <a:off x="5365800" y="45720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2" name=""/>
          <p:cNvSpPr/>
          <p:nvPr/>
        </p:nvSpPr>
        <p:spPr>
          <a:xfrm>
            <a:off x="5365800" y="22482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3" name="Rectangle: Rounded Corners 23"/>
          <p:cNvSpPr/>
          <p:nvPr/>
        </p:nvSpPr>
        <p:spPr>
          <a:xfrm>
            <a:off x="10359000" y="1708920"/>
            <a:ext cx="1564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Mem&amp;Store</a:t>
            </a:r>
            <a:br>
              <a:rPr sz="1800"/>
            </a:br>
            <a:r>
              <a:rPr b="0" lang="en-US" sz="1800" spc="-1" strike="noStrike">
                <a:latin typeface="Arial"/>
                <a:ea typeface="DejaVu Sans"/>
              </a:rPr>
              <a:t>Footprint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4" name=""/>
          <p:cNvSpPr/>
          <p:nvPr/>
        </p:nvSpPr>
        <p:spPr>
          <a:xfrm>
            <a:off x="10359000" y="45720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Winner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>
            <a:off x="10323000" y="2514600"/>
            <a:ext cx="1600200" cy="5256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OK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10359000" y="3657600"/>
            <a:ext cx="1600200" cy="563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OK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7" name=""/>
          <p:cNvSpPr/>
          <p:nvPr/>
        </p:nvSpPr>
        <p:spPr>
          <a:xfrm>
            <a:off x="7050600" y="5029200"/>
            <a:ext cx="1600200" cy="334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Not impl.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>
            <a:off x="8686800" y="2514600"/>
            <a:ext cx="1600200" cy="5256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2nd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8722800" y="45720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Winner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0" name=""/>
          <p:cNvSpPr/>
          <p:nvPr/>
        </p:nvSpPr>
        <p:spPr>
          <a:xfrm>
            <a:off x="7050600" y="22482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Yes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7050600" y="3657600"/>
            <a:ext cx="1600200" cy="563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No Keyb. Support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8722800" y="3886200"/>
            <a:ext cx="1564200" cy="334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Last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: Rounded Corners 24"/>
          <p:cNvSpPr/>
          <p:nvPr/>
        </p:nvSpPr>
        <p:spPr>
          <a:xfrm>
            <a:off x="1828800" y="2275200"/>
            <a:ext cx="9579240" cy="887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Qt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4" name="Rectangle: Rounded Corners 25"/>
          <p:cNvSpPr/>
          <p:nvPr/>
        </p:nvSpPr>
        <p:spPr>
          <a:xfrm>
            <a:off x="1828800" y="3337560"/>
            <a:ext cx="9579240" cy="1005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Flutter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5" name="Rectangle: Rounded Corners 26"/>
          <p:cNvSpPr/>
          <p:nvPr/>
        </p:nvSpPr>
        <p:spPr>
          <a:xfrm>
            <a:off x="1828800" y="4523400"/>
            <a:ext cx="9579240" cy="9630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Slint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6" name="Rectangle: Rounded Corners 27"/>
          <p:cNvSpPr/>
          <p:nvPr/>
        </p:nvSpPr>
        <p:spPr>
          <a:xfrm>
            <a:off x="2899800" y="1855800"/>
            <a:ext cx="1528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Responsive-ness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7" name="Rectangle: Rounded Corners 28"/>
          <p:cNvSpPr/>
          <p:nvPr/>
        </p:nvSpPr>
        <p:spPr>
          <a:xfrm>
            <a:off x="4510800" y="1855800"/>
            <a:ext cx="15534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Docu-mentation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8" name="Rectangle: Rounded Corners 29"/>
          <p:cNvSpPr/>
          <p:nvPr/>
        </p:nvSpPr>
        <p:spPr>
          <a:xfrm>
            <a:off x="6136200" y="18288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Web Resources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9" name="PlaceHolder 8"/>
          <p:cNvSpPr txBox="1"/>
          <p:nvPr/>
        </p:nvSpPr>
        <p:spPr>
          <a:xfrm>
            <a:off x="1080360" y="79236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Technical Support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>
            <a:off x="2899800" y="2971800"/>
            <a:ext cx="1528200" cy="190800"/>
          </a:xfrm>
          <a:prstGeom prst="rect">
            <a:avLst/>
          </a:prstGeom>
          <a:solidFill>
            <a:srgbClr val="fc5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slow/never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1" name="Rectangle: Rounded Corners 30"/>
          <p:cNvSpPr/>
          <p:nvPr/>
        </p:nvSpPr>
        <p:spPr>
          <a:xfrm>
            <a:off x="7821000" y="18306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Long Term </a:t>
            </a:r>
            <a:br>
              <a:rPr sz="1800"/>
            </a:br>
            <a:r>
              <a:rPr b="0" lang="en-US" sz="1800" spc="-1" strike="noStrike">
                <a:latin typeface="Arial"/>
                <a:ea typeface="DejaVu Sans"/>
              </a:rPr>
              <a:t>Support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2" name="Rectangle: Rounded Corners 31"/>
          <p:cNvSpPr/>
          <p:nvPr/>
        </p:nvSpPr>
        <p:spPr>
          <a:xfrm>
            <a:off x="7821000" y="183096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"/>
          <p:cNvSpPr/>
          <p:nvPr/>
        </p:nvSpPr>
        <p:spPr>
          <a:xfrm>
            <a:off x="2899800" y="46944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Fast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>
            <a:off x="4510800" y="5029200"/>
            <a:ext cx="1528200" cy="4572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Mid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5" name=""/>
          <p:cNvSpPr/>
          <p:nvPr/>
        </p:nvSpPr>
        <p:spPr>
          <a:xfrm>
            <a:off x="6136200" y="3886200"/>
            <a:ext cx="1600200" cy="4572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Mid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>
            <a:off x="4510800" y="23706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4536000" y="3551400"/>
            <a:ext cx="1528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8" name=""/>
          <p:cNvSpPr/>
          <p:nvPr/>
        </p:nvSpPr>
        <p:spPr>
          <a:xfrm>
            <a:off x="6136200" y="5029200"/>
            <a:ext cx="1600200" cy="4572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Rust OK, Slint notmuch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9" name=""/>
          <p:cNvSpPr/>
          <p:nvPr/>
        </p:nvSpPr>
        <p:spPr>
          <a:xfrm>
            <a:off x="6136200" y="2370600"/>
            <a:ext cx="1600200" cy="7920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7821000" y="5029200"/>
            <a:ext cx="1600200" cy="4572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Young Company?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1" name=""/>
          <p:cNvSpPr/>
          <p:nvPr/>
        </p:nvSpPr>
        <p:spPr>
          <a:xfrm>
            <a:off x="7821000" y="2743200"/>
            <a:ext cx="1600200" cy="419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License Changes?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>
            <a:off x="7821000" y="3780000"/>
            <a:ext cx="1600200" cy="563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Google?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3" name="Rectangle: Rounded Corners 32"/>
          <p:cNvSpPr/>
          <p:nvPr/>
        </p:nvSpPr>
        <p:spPr>
          <a:xfrm>
            <a:off x="9601200" y="182880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Community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4" name="Rectangle: Rounded Corners 34"/>
          <p:cNvSpPr/>
          <p:nvPr/>
        </p:nvSpPr>
        <p:spPr>
          <a:xfrm>
            <a:off x="9601200" y="1829160"/>
            <a:ext cx="1600200" cy="4316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65" name=""/>
          <p:cNvSpPr/>
          <p:nvPr/>
        </p:nvSpPr>
        <p:spPr>
          <a:xfrm>
            <a:off x="9601200" y="4572000"/>
            <a:ext cx="1600200" cy="9126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9601200" y="2743200"/>
            <a:ext cx="1600200" cy="4176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A Bit Closed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7" name=""/>
          <p:cNvSpPr/>
          <p:nvPr/>
        </p:nvSpPr>
        <p:spPr>
          <a:xfrm>
            <a:off x="9601200" y="3429000"/>
            <a:ext cx="1600200" cy="9126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Good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8" name=""/>
          <p:cNvSpPr/>
          <p:nvPr/>
        </p:nvSpPr>
        <p:spPr>
          <a:xfrm>
            <a:off x="2899800" y="3657600"/>
            <a:ext cx="1528200" cy="685800"/>
          </a:xfrm>
          <a:prstGeom prst="rect">
            <a:avLst/>
          </a:prstGeom>
          <a:solidFill>
            <a:srgbClr val="43c3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Mid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Rectangle: Rounded Corners 35"/>
          <p:cNvSpPr/>
          <p:nvPr/>
        </p:nvSpPr>
        <p:spPr>
          <a:xfrm>
            <a:off x="3974400" y="2188800"/>
            <a:ext cx="4873680" cy="887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  <a:ea typeface="DejaVu Sans"/>
              </a:rPr>
              <a:t>Qt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0" name="Rectangle: Rounded Corners 36"/>
          <p:cNvSpPr/>
          <p:nvPr/>
        </p:nvSpPr>
        <p:spPr>
          <a:xfrm>
            <a:off x="3974400" y="3251160"/>
            <a:ext cx="4873680" cy="100584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Flutter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1" name="Rectangle: Rounded Corners 37"/>
          <p:cNvSpPr/>
          <p:nvPr/>
        </p:nvSpPr>
        <p:spPr>
          <a:xfrm>
            <a:off x="3974400" y="4437000"/>
            <a:ext cx="4873680" cy="9630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Slint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2" name="Rectangle: Rounded Corners 38"/>
          <p:cNvSpPr/>
          <p:nvPr/>
        </p:nvSpPr>
        <p:spPr>
          <a:xfrm>
            <a:off x="5045400" y="1769400"/>
            <a:ext cx="3357000" cy="4667400"/>
          </a:xfrm>
          <a:prstGeom prst="roundRect">
            <a:avLst>
              <a:gd name="adj" fmla="val 16667"/>
            </a:avLst>
          </a:prstGeom>
          <a:noFill/>
          <a:ln w="324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br>
              <a:rPr sz="1800"/>
            </a:b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latin typeface="Arial"/>
                <a:ea typeface="DejaVu Sans"/>
              </a:rPr>
              <a:t>Estimated Avalialble Developers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3" name="PlaceHolder 9"/>
          <p:cNvSpPr txBox="1"/>
          <p:nvPr/>
        </p:nvSpPr>
        <p:spPr>
          <a:xfrm>
            <a:off x="1080360" y="79236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Developer Availability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>
            <a:off x="5045400" y="4800600"/>
            <a:ext cx="3357000" cy="599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Rust (Trend) + JS (Many Devs)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5045400" y="2514600"/>
            <a:ext cx="3357000" cy="5616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Not many Qt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Devs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available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"/>
          <p:cNvSpPr/>
          <p:nvPr/>
        </p:nvSpPr>
        <p:spPr>
          <a:xfrm>
            <a:off x="5045400" y="3693600"/>
            <a:ext cx="3357000" cy="563400"/>
          </a:xfrm>
          <a:prstGeom prst="rect">
            <a:avLst/>
          </a:prstGeom>
          <a:solidFill>
            <a:srgbClr val="ffd7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Mobile Devs occupied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693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2022-10-10T05:04:44Z</dcterms:modified>
  <cp:revision>43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